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410" r:id="rId3"/>
    <p:sldId id="401" r:id="rId4"/>
    <p:sldId id="273" r:id="rId5"/>
    <p:sldId id="422" r:id="rId6"/>
    <p:sldId id="413" r:id="rId7"/>
    <p:sldId id="421" r:id="rId8"/>
    <p:sldId id="426" r:id="rId9"/>
    <p:sldId id="257" r:id="rId10"/>
    <p:sldId id="265" r:id="rId11"/>
    <p:sldId id="262" r:id="rId12"/>
    <p:sldId id="260" r:id="rId13"/>
    <p:sldId id="264" r:id="rId14"/>
    <p:sldId id="261" r:id="rId15"/>
    <p:sldId id="427" r:id="rId16"/>
    <p:sldId id="331" r:id="rId17"/>
    <p:sldId id="386" r:id="rId18"/>
    <p:sldId id="420" r:id="rId19"/>
    <p:sldId id="425" r:id="rId20"/>
    <p:sldId id="428" r:id="rId21"/>
    <p:sldId id="295" r:id="rId22"/>
    <p:sldId id="419" r:id="rId23"/>
    <p:sldId id="389" r:id="rId24"/>
    <p:sldId id="302" r:id="rId25"/>
    <p:sldId id="423" r:id="rId26"/>
    <p:sldId id="284" r:id="rId27"/>
  </p:sldIdLst>
  <p:sldSz cx="12192000" cy="6858000"/>
  <p:notesSz cx="6858000" cy="91440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37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67" autoAdjust="0"/>
    <p:restoredTop sz="94484" autoAdjust="0"/>
  </p:normalViewPr>
  <p:slideViewPr>
    <p:cSldViewPr snapToGrid="0">
      <p:cViewPr varScale="1">
        <p:scale>
          <a:sx n="90" d="100"/>
          <a:sy n="90" d="100"/>
        </p:scale>
        <p:origin x="616" y="200"/>
      </p:cViewPr>
      <p:guideLst>
        <p:guide orient="horz" pos="2160"/>
        <p:guide pos="3840"/>
        <p:guide orient="horz" pos="3725"/>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73" d="100"/>
          <a:sy n="73" d="100"/>
        </p:scale>
        <p:origin x="2704" y="-108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Sonja Lyumbomirsky - "The how of happiness"</c:v>
                </c:pt>
              </c:strCache>
            </c:strRef>
          </c:tx>
          <c:dPt>
            <c:idx val="0"/>
            <c:bubble3D val="0"/>
            <c:explosion val="1"/>
            <c:spPr>
              <a:solidFill>
                <a:schemeClr val="accent1"/>
              </a:solidFill>
              <a:ln w="19050">
                <a:solidFill>
                  <a:schemeClr val="lt1"/>
                </a:solidFill>
              </a:ln>
              <a:effectLst/>
            </c:spPr>
            <c:extLst>
              <c:ext xmlns:c16="http://schemas.microsoft.com/office/drawing/2014/chart" uri="{C3380CC4-5D6E-409C-BE32-E72D297353CC}">
                <c16:uniqueId val="{00000001-AE0A-42F4-9D9D-FC844F7B3C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E0A-42F4-9D9D-FC844F7B3CB8}"/>
              </c:ext>
            </c:extLst>
          </c:dPt>
          <c:dPt>
            <c:idx val="2"/>
            <c:bubble3D val="0"/>
            <c:explosion val="1"/>
            <c:spPr>
              <a:solidFill>
                <a:schemeClr val="accent3"/>
              </a:solidFill>
              <a:ln w="19050">
                <a:solidFill>
                  <a:schemeClr val="lt1"/>
                </a:solidFill>
              </a:ln>
              <a:effectLst/>
            </c:spPr>
            <c:extLst>
              <c:ext xmlns:c16="http://schemas.microsoft.com/office/drawing/2014/chart" uri="{C3380CC4-5D6E-409C-BE32-E72D297353CC}">
                <c16:uniqueId val="{00000005-AE0A-42F4-9D9D-FC844F7B3CB8}"/>
              </c:ext>
            </c:extLst>
          </c:dPt>
          <c:cat>
            <c:strRef>
              <c:f>Sheet1!$A$2:$A$4</c:f>
              <c:strCache>
                <c:ptCount val="3"/>
                <c:pt idx="0">
                  <c:v>Genetic setpoints</c:v>
                </c:pt>
                <c:pt idx="1">
                  <c:v>Life happens</c:v>
                </c:pt>
                <c:pt idx="2">
                  <c:v>Actions and thoughts</c:v>
                </c:pt>
              </c:strCache>
            </c:strRef>
          </c:cat>
          <c:val>
            <c:numRef>
              <c:f>Sheet1!$B$2:$B$4</c:f>
              <c:numCache>
                <c:formatCode>0%</c:formatCode>
                <c:ptCount val="3"/>
                <c:pt idx="0">
                  <c:v>0.5</c:v>
                </c:pt>
                <c:pt idx="1">
                  <c:v>0.1</c:v>
                </c:pt>
                <c:pt idx="2">
                  <c:v>0.4</c:v>
                </c:pt>
              </c:numCache>
            </c:numRef>
          </c:val>
          <c:extLst>
            <c:ext xmlns:c16="http://schemas.microsoft.com/office/drawing/2014/chart" uri="{C3380CC4-5D6E-409C-BE32-E72D297353CC}">
              <c16:uniqueId val="{00000006-AE0A-42F4-9D9D-FC844F7B3CB8}"/>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9351177208243762"/>
          <c:y val="0.95297351823559373"/>
          <c:w val="0.39144419110725509"/>
          <c:h val="3.959680328162203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BE2B1C-DD35-42D8-906C-A3AE24710AE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9448530-5676-4A2A-94FF-D80361D34E7C}">
      <dgm:prSet custT="1"/>
      <dgm:spPr/>
      <dgm:t>
        <a:bodyPr/>
        <a:lstStyle/>
        <a:p>
          <a:r>
            <a:rPr lang="en-GB" sz="2800" baseline="0" dirty="0"/>
            <a:t>Take time to be </a:t>
          </a:r>
          <a:r>
            <a:rPr lang="en-GB" sz="2800" b="1" baseline="0" dirty="0"/>
            <a:t>KIND to YOURSELF and OTHERS</a:t>
          </a:r>
          <a:endParaRPr lang="en-US" sz="2800" dirty="0"/>
        </a:p>
      </dgm:t>
    </dgm:pt>
    <dgm:pt modelId="{8FD5180D-C122-4E50-AD08-9A7519DFD7D7}" type="parTrans" cxnId="{5B128FE5-DA8B-4DE0-849A-CBADE43540D0}">
      <dgm:prSet/>
      <dgm:spPr/>
      <dgm:t>
        <a:bodyPr/>
        <a:lstStyle/>
        <a:p>
          <a:endParaRPr lang="en-US"/>
        </a:p>
      </dgm:t>
    </dgm:pt>
    <dgm:pt modelId="{259BA3FD-1698-400E-BDA2-50FE0822D838}" type="sibTrans" cxnId="{5B128FE5-DA8B-4DE0-849A-CBADE43540D0}">
      <dgm:prSet/>
      <dgm:spPr/>
      <dgm:t>
        <a:bodyPr/>
        <a:lstStyle/>
        <a:p>
          <a:endParaRPr lang="en-US"/>
        </a:p>
      </dgm:t>
    </dgm:pt>
    <dgm:pt modelId="{9CC412FF-9416-483A-B336-CBD4170E15F6}">
      <dgm:prSet custT="1"/>
      <dgm:spPr/>
      <dgm:t>
        <a:bodyPr/>
        <a:lstStyle/>
        <a:p>
          <a:r>
            <a:rPr lang="en-GB" sz="2800" b="1" baseline="0" dirty="0"/>
            <a:t>SAVOUR </a:t>
          </a:r>
          <a:r>
            <a:rPr lang="en-GB" sz="2800" baseline="0" dirty="0"/>
            <a:t>the moment </a:t>
          </a:r>
          <a:endParaRPr lang="en-US" sz="2800" dirty="0"/>
        </a:p>
      </dgm:t>
    </dgm:pt>
    <dgm:pt modelId="{F092E3BE-6651-4B7E-8327-40387FC50758}" type="parTrans" cxnId="{37088404-0192-4BE1-80B9-6A3C3B544748}">
      <dgm:prSet/>
      <dgm:spPr/>
      <dgm:t>
        <a:bodyPr/>
        <a:lstStyle/>
        <a:p>
          <a:endParaRPr lang="en-US"/>
        </a:p>
      </dgm:t>
    </dgm:pt>
    <dgm:pt modelId="{A37AA91D-E9CC-40B0-8B2B-0739E84C1DB8}" type="sibTrans" cxnId="{37088404-0192-4BE1-80B9-6A3C3B544748}">
      <dgm:prSet/>
      <dgm:spPr/>
      <dgm:t>
        <a:bodyPr/>
        <a:lstStyle/>
        <a:p>
          <a:endParaRPr lang="en-US"/>
        </a:p>
      </dgm:t>
    </dgm:pt>
    <dgm:pt modelId="{E972D277-4BF2-4821-AA40-31E258443CDC}">
      <dgm:prSet custT="1"/>
      <dgm:spPr/>
      <dgm:t>
        <a:bodyPr/>
        <a:lstStyle/>
        <a:p>
          <a:r>
            <a:rPr lang="en-GB" sz="2800" baseline="0" dirty="0"/>
            <a:t>Purposefully practice </a:t>
          </a:r>
          <a:r>
            <a:rPr lang="en-GB" sz="2800" b="1" baseline="0" dirty="0"/>
            <a:t>GRATITUDE</a:t>
          </a:r>
          <a:endParaRPr lang="en-US" sz="2800" dirty="0"/>
        </a:p>
      </dgm:t>
    </dgm:pt>
    <dgm:pt modelId="{63FF79B8-E714-4961-B751-D94CA7BB1030}" type="parTrans" cxnId="{418A525B-7A79-4EDB-B9F6-0F7F04606419}">
      <dgm:prSet/>
      <dgm:spPr/>
      <dgm:t>
        <a:bodyPr/>
        <a:lstStyle/>
        <a:p>
          <a:endParaRPr lang="en-US"/>
        </a:p>
      </dgm:t>
    </dgm:pt>
    <dgm:pt modelId="{C7F23A13-A14D-4976-866A-62C6E24078BC}" type="sibTrans" cxnId="{418A525B-7A79-4EDB-B9F6-0F7F04606419}">
      <dgm:prSet/>
      <dgm:spPr/>
      <dgm:t>
        <a:bodyPr/>
        <a:lstStyle/>
        <a:p>
          <a:endParaRPr lang="en-US"/>
        </a:p>
      </dgm:t>
    </dgm:pt>
    <dgm:pt modelId="{A047D8E1-3A17-4F04-BB0F-751872F0DACE}" type="pres">
      <dgm:prSet presAssocID="{40BE2B1C-DD35-42D8-906C-A3AE24710AE4}" presName="root" presStyleCnt="0">
        <dgm:presLayoutVars>
          <dgm:dir/>
          <dgm:resizeHandles val="exact"/>
        </dgm:presLayoutVars>
      </dgm:prSet>
      <dgm:spPr/>
    </dgm:pt>
    <dgm:pt modelId="{AD18AB66-8BBC-4C10-9EE4-D49EC143279C}" type="pres">
      <dgm:prSet presAssocID="{D9448530-5676-4A2A-94FF-D80361D34E7C}" presName="compNode" presStyleCnt="0"/>
      <dgm:spPr/>
    </dgm:pt>
    <dgm:pt modelId="{FB23912D-E4E1-479B-A30C-D7F193FE0C52}" type="pres">
      <dgm:prSet presAssocID="{D9448530-5676-4A2A-94FF-D80361D34E7C}" presName="iconRect" presStyleLbl="node1" presStyleIdx="0" presStyleCnt="3" custLinFactX="200227" custLinFactNeighborX="300000" custLinFactNeighborY="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A65D02D9-D6DE-4DAA-81DC-6DD632C8FD2A}" type="pres">
      <dgm:prSet presAssocID="{D9448530-5676-4A2A-94FF-D80361D34E7C}" presName="spaceRect" presStyleCnt="0"/>
      <dgm:spPr/>
    </dgm:pt>
    <dgm:pt modelId="{D7D42B62-6248-4637-B56E-7B62EB06715E}" type="pres">
      <dgm:prSet presAssocID="{D9448530-5676-4A2A-94FF-D80361D34E7C}" presName="textRect" presStyleLbl="revTx" presStyleIdx="0" presStyleCnt="3" custLinFactX="100000" custLinFactNeighborX="127763" custLinFactNeighborY="2226">
        <dgm:presLayoutVars>
          <dgm:chMax val="1"/>
          <dgm:chPref val="1"/>
        </dgm:presLayoutVars>
      </dgm:prSet>
      <dgm:spPr/>
    </dgm:pt>
    <dgm:pt modelId="{B13CA557-4684-448A-B183-04E9B66EE19C}" type="pres">
      <dgm:prSet presAssocID="{259BA3FD-1698-400E-BDA2-50FE0822D838}" presName="sibTrans" presStyleCnt="0"/>
      <dgm:spPr/>
    </dgm:pt>
    <dgm:pt modelId="{AEAA2534-60C1-4E0F-B62C-AAC489D2E5E5}" type="pres">
      <dgm:prSet presAssocID="{9CC412FF-9416-483A-B336-CBD4170E15F6}" presName="compNode" presStyleCnt="0"/>
      <dgm:spPr/>
    </dgm:pt>
    <dgm:pt modelId="{997C5BDE-CC85-4CFF-8023-B662DC96989F}" type="pres">
      <dgm:prSet presAssocID="{9CC412FF-9416-483A-B336-CBD4170E15F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reworks"/>
        </a:ext>
      </dgm:extLst>
    </dgm:pt>
    <dgm:pt modelId="{94B71588-6FF6-4C88-BC0C-41DE1AD336E4}" type="pres">
      <dgm:prSet presAssocID="{9CC412FF-9416-483A-B336-CBD4170E15F6}" presName="spaceRect" presStyleCnt="0"/>
      <dgm:spPr/>
    </dgm:pt>
    <dgm:pt modelId="{25531CFF-69BE-4CBB-8B19-587D786CFD94}" type="pres">
      <dgm:prSet presAssocID="{9CC412FF-9416-483A-B336-CBD4170E15F6}" presName="textRect" presStyleLbl="revTx" presStyleIdx="1" presStyleCnt="3" custLinFactNeighborX="532" custLinFactNeighborY="5112">
        <dgm:presLayoutVars>
          <dgm:chMax val="1"/>
          <dgm:chPref val="1"/>
        </dgm:presLayoutVars>
      </dgm:prSet>
      <dgm:spPr/>
    </dgm:pt>
    <dgm:pt modelId="{0CC13B82-55F6-40FC-B96A-94B0131CB2FB}" type="pres">
      <dgm:prSet presAssocID="{A37AA91D-E9CC-40B0-8B2B-0739E84C1DB8}" presName="sibTrans" presStyleCnt="0"/>
      <dgm:spPr/>
    </dgm:pt>
    <dgm:pt modelId="{8BB07BA6-0C0F-47C4-ACAD-087C3CA1545E}" type="pres">
      <dgm:prSet presAssocID="{E972D277-4BF2-4821-AA40-31E258443CDC}" presName="compNode" presStyleCnt="0"/>
      <dgm:spPr/>
    </dgm:pt>
    <dgm:pt modelId="{252EB8B0-525E-4D1C-8AFD-BC2BC96EA770}" type="pres">
      <dgm:prSet presAssocID="{E972D277-4BF2-4821-AA40-31E258443CDC}" presName="iconRect" presStyleLbl="node1" presStyleIdx="2" presStyleCnt="3" custLinFactX="-200000" custLinFactNeighborX="-297862" custLinFactNeighborY="-1017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rt"/>
        </a:ext>
      </dgm:extLst>
    </dgm:pt>
    <dgm:pt modelId="{434D5940-8F09-4FB7-A430-CF8771E0A086}" type="pres">
      <dgm:prSet presAssocID="{E972D277-4BF2-4821-AA40-31E258443CDC}" presName="spaceRect" presStyleCnt="0"/>
      <dgm:spPr/>
    </dgm:pt>
    <dgm:pt modelId="{221DE9EF-F69A-4BBF-B47F-6A99C3AB5631}" type="pres">
      <dgm:prSet presAssocID="{E972D277-4BF2-4821-AA40-31E258443CDC}" presName="textRect" presStyleLbl="revTx" presStyleIdx="2" presStyleCnt="3" custLinFactX="-100000" custLinFactNeighborX="-118716" custLinFactNeighborY="2226">
        <dgm:presLayoutVars>
          <dgm:chMax val="1"/>
          <dgm:chPref val="1"/>
        </dgm:presLayoutVars>
      </dgm:prSet>
      <dgm:spPr/>
    </dgm:pt>
  </dgm:ptLst>
  <dgm:cxnLst>
    <dgm:cxn modelId="{C1A4C100-4D7F-4310-B275-68E33177FE74}" type="presOf" srcId="{D9448530-5676-4A2A-94FF-D80361D34E7C}" destId="{D7D42B62-6248-4637-B56E-7B62EB06715E}" srcOrd="0" destOrd="0" presId="urn:microsoft.com/office/officeart/2018/2/layout/IconLabelList"/>
    <dgm:cxn modelId="{37088404-0192-4BE1-80B9-6A3C3B544748}" srcId="{40BE2B1C-DD35-42D8-906C-A3AE24710AE4}" destId="{9CC412FF-9416-483A-B336-CBD4170E15F6}" srcOrd="1" destOrd="0" parTransId="{F092E3BE-6651-4B7E-8327-40387FC50758}" sibTransId="{A37AA91D-E9CC-40B0-8B2B-0739E84C1DB8}"/>
    <dgm:cxn modelId="{2F9D0411-6F71-48BA-92A5-A9BED0D9A69C}" type="presOf" srcId="{9CC412FF-9416-483A-B336-CBD4170E15F6}" destId="{25531CFF-69BE-4CBB-8B19-587D786CFD94}" srcOrd="0" destOrd="0" presId="urn:microsoft.com/office/officeart/2018/2/layout/IconLabelList"/>
    <dgm:cxn modelId="{418A525B-7A79-4EDB-B9F6-0F7F04606419}" srcId="{40BE2B1C-DD35-42D8-906C-A3AE24710AE4}" destId="{E972D277-4BF2-4821-AA40-31E258443CDC}" srcOrd="2" destOrd="0" parTransId="{63FF79B8-E714-4961-B751-D94CA7BB1030}" sibTransId="{C7F23A13-A14D-4976-866A-62C6E24078BC}"/>
    <dgm:cxn modelId="{DA2DEE5C-F797-49E8-BF5B-DA26E354C2A8}" type="presOf" srcId="{40BE2B1C-DD35-42D8-906C-A3AE24710AE4}" destId="{A047D8E1-3A17-4F04-BB0F-751872F0DACE}" srcOrd="0" destOrd="0" presId="urn:microsoft.com/office/officeart/2018/2/layout/IconLabelList"/>
    <dgm:cxn modelId="{4D005EB8-4846-499D-913D-9C1ABE83DBB7}" type="presOf" srcId="{E972D277-4BF2-4821-AA40-31E258443CDC}" destId="{221DE9EF-F69A-4BBF-B47F-6A99C3AB5631}" srcOrd="0" destOrd="0" presId="urn:microsoft.com/office/officeart/2018/2/layout/IconLabelList"/>
    <dgm:cxn modelId="{5B128FE5-DA8B-4DE0-849A-CBADE43540D0}" srcId="{40BE2B1C-DD35-42D8-906C-A3AE24710AE4}" destId="{D9448530-5676-4A2A-94FF-D80361D34E7C}" srcOrd="0" destOrd="0" parTransId="{8FD5180D-C122-4E50-AD08-9A7519DFD7D7}" sibTransId="{259BA3FD-1698-400E-BDA2-50FE0822D838}"/>
    <dgm:cxn modelId="{F6ED46FF-4A02-416D-88A9-7909D2539CAF}" type="presParOf" srcId="{A047D8E1-3A17-4F04-BB0F-751872F0DACE}" destId="{AD18AB66-8BBC-4C10-9EE4-D49EC143279C}" srcOrd="0" destOrd="0" presId="urn:microsoft.com/office/officeart/2018/2/layout/IconLabelList"/>
    <dgm:cxn modelId="{51A2E4D6-E34A-4D8C-B4CA-433AA128AA2F}" type="presParOf" srcId="{AD18AB66-8BBC-4C10-9EE4-D49EC143279C}" destId="{FB23912D-E4E1-479B-A30C-D7F193FE0C52}" srcOrd="0" destOrd="0" presId="urn:microsoft.com/office/officeart/2018/2/layout/IconLabelList"/>
    <dgm:cxn modelId="{7F7BC4B6-6581-4A73-86E4-62191E956C09}" type="presParOf" srcId="{AD18AB66-8BBC-4C10-9EE4-D49EC143279C}" destId="{A65D02D9-D6DE-4DAA-81DC-6DD632C8FD2A}" srcOrd="1" destOrd="0" presId="urn:microsoft.com/office/officeart/2018/2/layout/IconLabelList"/>
    <dgm:cxn modelId="{B7F48838-768A-4BB3-984A-2811C7B9BD99}" type="presParOf" srcId="{AD18AB66-8BBC-4C10-9EE4-D49EC143279C}" destId="{D7D42B62-6248-4637-B56E-7B62EB06715E}" srcOrd="2" destOrd="0" presId="urn:microsoft.com/office/officeart/2018/2/layout/IconLabelList"/>
    <dgm:cxn modelId="{78B5C573-7C47-42DC-8013-F671F6C7B238}" type="presParOf" srcId="{A047D8E1-3A17-4F04-BB0F-751872F0DACE}" destId="{B13CA557-4684-448A-B183-04E9B66EE19C}" srcOrd="1" destOrd="0" presId="urn:microsoft.com/office/officeart/2018/2/layout/IconLabelList"/>
    <dgm:cxn modelId="{AB718BC5-B7A9-4961-8205-B55B1489F0AD}" type="presParOf" srcId="{A047D8E1-3A17-4F04-BB0F-751872F0DACE}" destId="{AEAA2534-60C1-4E0F-B62C-AAC489D2E5E5}" srcOrd="2" destOrd="0" presId="urn:microsoft.com/office/officeart/2018/2/layout/IconLabelList"/>
    <dgm:cxn modelId="{5862EB3B-483A-450A-8747-8B27B66DC9B3}" type="presParOf" srcId="{AEAA2534-60C1-4E0F-B62C-AAC489D2E5E5}" destId="{997C5BDE-CC85-4CFF-8023-B662DC96989F}" srcOrd="0" destOrd="0" presId="urn:microsoft.com/office/officeart/2018/2/layout/IconLabelList"/>
    <dgm:cxn modelId="{DA4EC595-E691-409D-9397-9EFC2144FCC7}" type="presParOf" srcId="{AEAA2534-60C1-4E0F-B62C-AAC489D2E5E5}" destId="{94B71588-6FF6-4C88-BC0C-41DE1AD336E4}" srcOrd="1" destOrd="0" presId="urn:microsoft.com/office/officeart/2018/2/layout/IconLabelList"/>
    <dgm:cxn modelId="{9A861305-3C8F-4B65-9671-371246D449ED}" type="presParOf" srcId="{AEAA2534-60C1-4E0F-B62C-AAC489D2E5E5}" destId="{25531CFF-69BE-4CBB-8B19-587D786CFD94}" srcOrd="2" destOrd="0" presId="urn:microsoft.com/office/officeart/2018/2/layout/IconLabelList"/>
    <dgm:cxn modelId="{1E50C91D-9D2F-4A1E-8150-DBF7321DFD16}" type="presParOf" srcId="{A047D8E1-3A17-4F04-BB0F-751872F0DACE}" destId="{0CC13B82-55F6-40FC-B96A-94B0131CB2FB}" srcOrd="3" destOrd="0" presId="urn:microsoft.com/office/officeart/2018/2/layout/IconLabelList"/>
    <dgm:cxn modelId="{2ED30DEC-6AE0-4479-924E-988DCA272B55}" type="presParOf" srcId="{A047D8E1-3A17-4F04-BB0F-751872F0DACE}" destId="{8BB07BA6-0C0F-47C4-ACAD-087C3CA1545E}" srcOrd="4" destOrd="0" presId="urn:microsoft.com/office/officeart/2018/2/layout/IconLabelList"/>
    <dgm:cxn modelId="{1BE927C6-2DEF-4A59-B26B-66AF89EBCE7D}" type="presParOf" srcId="{8BB07BA6-0C0F-47C4-ACAD-087C3CA1545E}" destId="{252EB8B0-525E-4D1C-8AFD-BC2BC96EA770}" srcOrd="0" destOrd="0" presId="urn:microsoft.com/office/officeart/2018/2/layout/IconLabelList"/>
    <dgm:cxn modelId="{EF1440C3-EF82-4719-961C-92AFAF7539C3}" type="presParOf" srcId="{8BB07BA6-0C0F-47C4-ACAD-087C3CA1545E}" destId="{434D5940-8F09-4FB7-A430-CF8771E0A086}" srcOrd="1" destOrd="0" presId="urn:microsoft.com/office/officeart/2018/2/layout/IconLabelList"/>
    <dgm:cxn modelId="{10AE5BE1-59F1-4698-9930-7D2AFE051188}" type="presParOf" srcId="{8BB07BA6-0C0F-47C4-ACAD-087C3CA1545E}" destId="{221DE9EF-F69A-4BBF-B47F-6A99C3AB563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3912D-E4E1-479B-A30C-D7F193FE0C52}">
      <dsp:nvSpPr>
        <dsp:cNvPr id="0" name=""/>
        <dsp:cNvSpPr/>
      </dsp:nvSpPr>
      <dsp:spPr>
        <a:xfrm>
          <a:off x="6319649" y="1186517"/>
          <a:ext cx="1092893" cy="10928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D42B62-6248-4637-B56E-7B62EB06715E}">
      <dsp:nvSpPr>
        <dsp:cNvPr id="0" name=""/>
        <dsp:cNvSpPr/>
      </dsp:nvSpPr>
      <dsp:spPr>
        <a:xfrm>
          <a:off x="5716392" y="2785341"/>
          <a:ext cx="2428652"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GB" sz="2800" kern="1200" baseline="0" dirty="0"/>
            <a:t>Take time to be </a:t>
          </a:r>
          <a:r>
            <a:rPr lang="en-GB" sz="2800" b="1" kern="1200" baseline="0" dirty="0"/>
            <a:t>KIND to YOURSELF and OTHERS</a:t>
          </a:r>
          <a:endParaRPr lang="en-US" sz="2800" kern="1200" dirty="0"/>
        </a:p>
      </dsp:txBody>
      <dsp:txXfrm>
        <a:off x="5716392" y="2785341"/>
        <a:ext cx="2428652" cy="1575000"/>
      </dsp:txXfrm>
    </dsp:sp>
    <dsp:sp modelId="{997C5BDE-CC85-4CFF-8023-B662DC96989F}">
      <dsp:nvSpPr>
        <dsp:cNvPr id="0" name=""/>
        <dsp:cNvSpPr/>
      </dsp:nvSpPr>
      <dsp:spPr>
        <a:xfrm>
          <a:off x="3706366" y="1186517"/>
          <a:ext cx="1092893" cy="10928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531CFF-69BE-4CBB-8B19-587D786CFD94}">
      <dsp:nvSpPr>
        <dsp:cNvPr id="0" name=""/>
        <dsp:cNvSpPr/>
      </dsp:nvSpPr>
      <dsp:spPr>
        <a:xfrm>
          <a:off x="3051407" y="2830796"/>
          <a:ext cx="2428652"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GB" sz="2800" b="1" kern="1200" baseline="0" dirty="0"/>
            <a:t>SAVOUR </a:t>
          </a:r>
          <a:r>
            <a:rPr lang="en-GB" sz="2800" kern="1200" baseline="0" dirty="0"/>
            <a:t>the moment </a:t>
          </a:r>
          <a:endParaRPr lang="en-US" sz="2800" kern="1200" dirty="0"/>
        </a:p>
      </dsp:txBody>
      <dsp:txXfrm>
        <a:off x="3051407" y="2830796"/>
        <a:ext cx="2428652" cy="1575000"/>
      </dsp:txXfrm>
    </dsp:sp>
    <dsp:sp modelId="{252EB8B0-525E-4D1C-8AFD-BC2BC96EA770}">
      <dsp:nvSpPr>
        <dsp:cNvPr id="0" name=""/>
        <dsp:cNvSpPr/>
      </dsp:nvSpPr>
      <dsp:spPr>
        <a:xfrm>
          <a:off x="1118931" y="1075359"/>
          <a:ext cx="1092893" cy="10928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1DE9EF-F69A-4BBF-B47F-6A99C3AB5631}">
      <dsp:nvSpPr>
        <dsp:cNvPr id="0" name=""/>
        <dsp:cNvSpPr/>
      </dsp:nvSpPr>
      <dsp:spPr>
        <a:xfrm>
          <a:off x="580302" y="2785341"/>
          <a:ext cx="2428652"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GB" sz="2800" kern="1200" baseline="0" dirty="0"/>
            <a:t>Purposefully practice </a:t>
          </a:r>
          <a:r>
            <a:rPr lang="en-GB" sz="2800" b="1" kern="1200" baseline="0" dirty="0"/>
            <a:t>GRATITUDE</a:t>
          </a:r>
          <a:endParaRPr lang="en-US" sz="2800" kern="1200" dirty="0"/>
        </a:p>
      </dsp:txBody>
      <dsp:txXfrm>
        <a:off x="580302" y="2785341"/>
        <a:ext cx="2428652" cy="1575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0.09634</cdr:x>
      <cdr:y>0.80925</cdr:y>
    </cdr:from>
    <cdr:to>
      <cdr:x>0.53471</cdr:x>
      <cdr:y>0.88261</cdr:y>
    </cdr:to>
    <cdr:sp macro="" textlink="">
      <cdr:nvSpPr>
        <cdr:cNvPr id="2" name="TextBox 7">
          <a:extLst xmlns:a="http://schemas.openxmlformats.org/drawingml/2006/main">
            <a:ext uri="{FF2B5EF4-FFF2-40B4-BE49-F238E27FC236}">
              <a16:creationId xmlns:a16="http://schemas.microsoft.com/office/drawing/2014/main" id="{7B73E836-6195-4B90-846A-614801907EAF}"/>
            </a:ext>
          </a:extLst>
        </cdr:cNvPr>
        <cdr:cNvSpPr txBox="1"/>
      </cdr:nvSpPr>
      <cdr:spPr>
        <a:xfrm xmlns:a="http://schemas.openxmlformats.org/drawingml/2006/main">
          <a:off x="588001" y="5092316"/>
          <a:ext cx="2675690"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GB" sz="2400" b="1" dirty="0"/>
            <a:t>10% Life Happens</a:t>
          </a:r>
        </a:p>
      </cdr:txBody>
    </cdr:sp>
  </cdr:relSizeAnchor>
  <cdr:relSizeAnchor xmlns:cdr="http://schemas.openxmlformats.org/drawingml/2006/chartDrawing">
    <cdr:from>
      <cdr:x>0</cdr:x>
      <cdr:y>0.32389</cdr:y>
    </cdr:from>
    <cdr:to>
      <cdr:x>0.56713</cdr:x>
      <cdr:y>0.54345</cdr:y>
    </cdr:to>
    <cdr:sp macro="" textlink="">
      <cdr:nvSpPr>
        <cdr:cNvPr id="3" name="TextBox 7">
          <a:extLst xmlns:a="http://schemas.openxmlformats.org/drawingml/2006/main">
            <a:ext uri="{FF2B5EF4-FFF2-40B4-BE49-F238E27FC236}">
              <a16:creationId xmlns:a16="http://schemas.microsoft.com/office/drawing/2014/main" id="{7B73E836-6195-4B90-846A-614801907EAF}"/>
            </a:ext>
          </a:extLst>
        </cdr:cNvPr>
        <cdr:cNvSpPr txBox="1"/>
      </cdr:nvSpPr>
      <cdr:spPr>
        <a:xfrm xmlns:a="http://schemas.openxmlformats.org/drawingml/2006/main">
          <a:off x="-607968" y="1407517"/>
          <a:ext cx="3922344" cy="95410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GB" sz="2800" b="1" dirty="0"/>
            <a:t>            40%</a:t>
          </a:r>
        </a:p>
        <a:p xmlns:a="http://schemas.openxmlformats.org/drawingml/2006/main">
          <a:r>
            <a:rPr lang="en-GB" sz="2800" b="1" dirty="0"/>
            <a:t> Thoughts and Actions</a:t>
          </a:r>
        </a:p>
      </cdr:txBody>
    </cdr:sp>
  </cdr:relSizeAnchor>
  <cdr:relSizeAnchor xmlns:cdr="http://schemas.openxmlformats.org/drawingml/2006/chartDrawing">
    <cdr:from>
      <cdr:x>0.63755</cdr:x>
      <cdr:y>0.38595</cdr:y>
    </cdr:from>
    <cdr:to>
      <cdr:x>1</cdr:x>
      <cdr:y>0.61875</cdr:y>
    </cdr:to>
    <cdr:sp macro="" textlink="">
      <cdr:nvSpPr>
        <cdr:cNvPr id="4" name="TextBox 3">
          <a:extLst xmlns:a="http://schemas.openxmlformats.org/drawingml/2006/main">
            <a:ext uri="{FF2B5EF4-FFF2-40B4-BE49-F238E27FC236}">
              <a16:creationId xmlns:a16="http://schemas.microsoft.com/office/drawing/2014/main" id="{FCB1B6D2-8D67-4BDD-9087-27878C473084}"/>
            </a:ext>
          </a:extLst>
        </cdr:cNvPr>
        <cdr:cNvSpPr txBox="1"/>
      </cdr:nvSpPr>
      <cdr:spPr>
        <a:xfrm xmlns:a="http://schemas.openxmlformats.org/drawingml/2006/main">
          <a:off x="3979838" y="1677191"/>
          <a:ext cx="2262555" cy="10116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2800" b="1" dirty="0"/>
            <a:t>50% Genetics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4DAAE0-5949-4C55-8FFA-AE02EE3B859E}" type="datetimeFigureOut">
              <a:rPr lang="en-GB" smtClean="0"/>
              <a:t>26/06/2020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668930-3D35-42F0-B15F-1D97AC54FD76}" type="slidenum">
              <a:rPr lang="en-GB" smtClean="0"/>
              <a:t>‹#›</a:t>
            </a:fld>
            <a:endParaRPr lang="en-GB"/>
          </a:p>
        </p:txBody>
      </p:sp>
    </p:spTree>
    <p:extLst>
      <p:ext uri="{BB962C8B-B14F-4D97-AF65-F5344CB8AC3E}">
        <p14:creationId xmlns:p14="http://schemas.microsoft.com/office/powerpoint/2010/main" val="1762268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forbes.com/health/"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bc.co.uk/news/uk-england-beds-bucks-herts-52213936"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2</a:t>
            </a:fld>
            <a:endParaRPr lang="en-GB"/>
          </a:p>
        </p:txBody>
      </p:sp>
    </p:spTree>
    <p:extLst>
      <p:ext uri="{BB962C8B-B14F-4D97-AF65-F5344CB8AC3E}">
        <p14:creationId xmlns:p14="http://schemas.microsoft.com/office/powerpoint/2010/main" val="1467310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3</a:t>
            </a:fld>
            <a:endParaRPr lang="en-GB"/>
          </a:p>
        </p:txBody>
      </p:sp>
    </p:spTree>
    <p:extLst>
      <p:ext uri="{BB962C8B-B14F-4D97-AF65-F5344CB8AC3E}">
        <p14:creationId xmlns:p14="http://schemas.microsoft.com/office/powerpoint/2010/main" val="4287765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4</a:t>
            </a:fld>
            <a:endParaRPr lang="en-GB"/>
          </a:p>
        </p:txBody>
      </p:sp>
    </p:spTree>
    <p:extLst>
      <p:ext uri="{BB962C8B-B14F-4D97-AF65-F5344CB8AC3E}">
        <p14:creationId xmlns:p14="http://schemas.microsoft.com/office/powerpoint/2010/main" val="359805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5</a:t>
            </a:fld>
            <a:endParaRPr lang="en-GB"/>
          </a:p>
        </p:txBody>
      </p:sp>
    </p:spTree>
    <p:extLst>
      <p:ext uri="{BB962C8B-B14F-4D97-AF65-F5344CB8AC3E}">
        <p14:creationId xmlns:p14="http://schemas.microsoft.com/office/powerpoint/2010/main" val="2685720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6</a:t>
            </a:fld>
            <a:endParaRPr lang="en-GB"/>
          </a:p>
        </p:txBody>
      </p:sp>
    </p:spTree>
    <p:extLst>
      <p:ext uri="{BB962C8B-B14F-4D97-AF65-F5344CB8AC3E}">
        <p14:creationId xmlns:p14="http://schemas.microsoft.com/office/powerpoint/2010/main" val="2904957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7</a:t>
            </a:fld>
            <a:endParaRPr lang="en-GB"/>
          </a:p>
        </p:txBody>
      </p:sp>
    </p:spTree>
    <p:extLst>
      <p:ext uri="{BB962C8B-B14F-4D97-AF65-F5344CB8AC3E}">
        <p14:creationId xmlns:p14="http://schemas.microsoft.com/office/powerpoint/2010/main" val="1477718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Jubilee – I’ve got a few minutes this morning so share with you this morning on mental wellbeing.  This is subject that is so relevant in our world today. Lockdown has really brought mental wellbeing to the forefront of conversations globally and as Christians we need to bold and have courage to talk about it.  We all have mental health just like we have physical health, but yet there still seems to be a stigma around it.  We were never made to struggle alone, to simply ‘get through life’ – we were made to live life and life abundantly.  Times of mental ill health and struggles are normal – these things don’t bypass the famous, the young, the rich, the beautiful or the strong – we are all subject to times in our life were things just seem a bit much and that’s ok. So take courage today as I share with you, you are not alone!</a:t>
            </a:r>
          </a:p>
        </p:txBody>
      </p:sp>
      <p:sp>
        <p:nvSpPr>
          <p:cNvPr id="4" name="Slide Number Placeholder 3"/>
          <p:cNvSpPr>
            <a:spLocks noGrp="1"/>
          </p:cNvSpPr>
          <p:nvPr>
            <p:ph type="sldNum" sz="quarter" idx="5"/>
          </p:nvPr>
        </p:nvSpPr>
        <p:spPr/>
        <p:txBody>
          <a:bodyPr/>
          <a:lstStyle/>
          <a:p>
            <a:fld id="{457E59A9-8642-4355-BBEE-3F68101DF998}" type="slidenum">
              <a:rPr lang="en-GB" smtClean="0"/>
              <a:t>8</a:t>
            </a:fld>
            <a:endParaRPr lang="en-GB"/>
          </a:p>
        </p:txBody>
      </p:sp>
    </p:spTree>
    <p:extLst>
      <p:ext uri="{BB962C8B-B14F-4D97-AF65-F5344CB8AC3E}">
        <p14:creationId xmlns:p14="http://schemas.microsoft.com/office/powerpoint/2010/main" val="1704650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know that the battlefield is in our mind, so this is an area that we simply cannot neglect as we go through life.  Most of know how to take care of ourselves physically, but do we give the same care and attention to our minds and keeping it healthy.  </a:t>
            </a:r>
          </a:p>
          <a:p>
            <a:endParaRPr lang="en-GB" dirty="0"/>
          </a:p>
          <a:p>
            <a:r>
              <a:rPr lang="en-GB" dirty="0"/>
              <a:t>Now some of you may be thinking, well some people are just born happier and more content than others – well, ladies and gentleman, that is not </a:t>
            </a:r>
            <a:r>
              <a:rPr lang="en-GB" i="1" dirty="0"/>
              <a:t>entirely </a:t>
            </a:r>
            <a:r>
              <a:rPr lang="en-GB" dirty="0"/>
              <a:t>true.  Look at the the diagram on your screen right now. This research looks at the things that influence our happiness and these are the conclusions </a:t>
            </a:r>
            <a:r>
              <a:rPr lang="en-GB" sz="1200" dirty="0"/>
              <a:t>- 50% of it is a genetic setpoint, 10% of it is ‘life’ (there is a global pandemic, these are uncertain times, this is a legitimate issue); but a whopping 40% is down to our actions and thoughts – our habits and behaviour is </a:t>
            </a:r>
            <a:r>
              <a:rPr lang="en-GB" sz="1200" u="sng" dirty="0"/>
              <a:t>under out control.</a:t>
            </a:r>
          </a:p>
          <a:p>
            <a:endParaRPr lang="en-GB" sz="1200" dirty="0"/>
          </a:p>
          <a:p>
            <a:r>
              <a:rPr lang="en-GB" sz="1200" dirty="0"/>
              <a:t>We CAN therefore work on increasing happiness and overall wellbeing, but we must focus on the correct things – the things we can control – our thoughts and actions.  Now I don’t have time to go through all the theories on controlling your thoughts, but I am sure you know how powerful (both good and bad) these can be for us.  But that’s a discussion for another day.</a:t>
            </a:r>
          </a:p>
          <a:p>
            <a:endParaRPr lang="en-GB" dirty="0"/>
          </a:p>
          <a:p>
            <a:r>
              <a:rPr lang="en-GB" dirty="0"/>
              <a:t>So in our short time together today, I am going to give you three keys in three minutes.  But more than that, I am going to impart knowledge today, and if  you chose to take action, this has the potential to really change your situation!  Sound ok to everyone …… great, that’s the right answer!</a:t>
            </a:r>
          </a:p>
        </p:txBody>
      </p:sp>
      <p:sp>
        <p:nvSpPr>
          <p:cNvPr id="4" name="Slide Number Placeholder 3"/>
          <p:cNvSpPr>
            <a:spLocks noGrp="1"/>
          </p:cNvSpPr>
          <p:nvPr>
            <p:ph type="sldNum" sz="quarter" idx="5"/>
          </p:nvPr>
        </p:nvSpPr>
        <p:spPr/>
        <p:txBody>
          <a:bodyPr/>
          <a:lstStyle/>
          <a:p>
            <a:fld id="{457E59A9-8642-4355-BBEE-3F68101DF998}" type="slidenum">
              <a:rPr lang="en-GB" smtClean="0"/>
              <a:t>9</a:t>
            </a:fld>
            <a:endParaRPr lang="en-GB"/>
          </a:p>
        </p:txBody>
      </p:sp>
    </p:spTree>
    <p:extLst>
      <p:ext uri="{BB962C8B-B14F-4D97-AF65-F5344CB8AC3E}">
        <p14:creationId xmlns:p14="http://schemas.microsoft.com/office/powerpoint/2010/main" val="3752130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key is GRATITIDE.  A concept that you will no doubt already be aware of, but what I am going to challenge you with today is to make it a purposeful practice in your daily life.  Gratitude has the wonderful power to take my mind off myself and my situations and shift my focus to the blessings in my life. </a:t>
            </a:r>
          </a:p>
          <a:p>
            <a:endParaRPr lang="en-GB" dirty="0"/>
          </a:p>
          <a:p>
            <a:r>
              <a:rPr lang="en-GB" dirty="0"/>
              <a:t>It will not be news to you that gratitude, as a genuine practice, leads to a very powerful increase in psychological wellbeing.  I often open my meetings and conferences at work by asking people to introduce themselves and tell us about one thing that they are genuinely grateful for.  A simple act, but one that is profoundly significant to help change atmosphere and in sharing gratitude with each other, we inadvertently drive social connection which is key to wellbeing. </a:t>
            </a:r>
          </a:p>
          <a:p>
            <a:endParaRPr lang="en-GB" dirty="0"/>
          </a:p>
          <a:p>
            <a:r>
              <a:rPr lang="en-GB" dirty="0"/>
              <a:t>I do not have time this morning to share all the science and theory behind the correlation between gratitude and cognitive wellbeing, but I want to very quickly share some scientific benefits of gratitude:</a:t>
            </a:r>
          </a:p>
          <a:p>
            <a:endParaRPr lang="en-GB" dirty="0"/>
          </a:p>
          <a:p>
            <a:pPr marL="228600" indent="-228600">
              <a:buAutoNum type="arabicPeriod"/>
            </a:pPr>
            <a:r>
              <a:rPr lang="en-GB" sz="1200" b="1" i="0" u="none" strike="noStrike" kern="1200" dirty="0">
                <a:solidFill>
                  <a:schemeClr val="tx1"/>
                </a:solidFill>
                <a:effectLst/>
                <a:latin typeface="+mn-lt"/>
                <a:ea typeface="+mn-ea"/>
                <a:cs typeface="+mn-cs"/>
              </a:rPr>
              <a:t>Gratitude opens the door to more relationships.</a:t>
            </a:r>
            <a:r>
              <a:rPr lang="en-GB" sz="1200" b="0" i="0" u="none" strike="noStrike" kern="1200" dirty="0">
                <a:solidFill>
                  <a:schemeClr val="tx1"/>
                </a:solidFill>
                <a:effectLst/>
                <a:latin typeface="+mn-lt"/>
                <a:ea typeface="+mn-ea"/>
                <a:cs typeface="+mn-cs"/>
              </a:rPr>
              <a:t> </a:t>
            </a:r>
          </a:p>
          <a:p>
            <a:pPr marL="228600" indent="-228600">
              <a:buAutoNum type="arabicPeriod"/>
            </a:pPr>
            <a:r>
              <a:rPr lang="en-GB" sz="1200" b="1" i="0" u="none" strike="noStrike" kern="1200" dirty="0">
                <a:solidFill>
                  <a:schemeClr val="tx1"/>
                </a:solidFill>
                <a:effectLst/>
                <a:latin typeface="+mn-lt"/>
                <a:ea typeface="+mn-ea"/>
                <a:cs typeface="+mn-cs"/>
              </a:rPr>
              <a:t>Gratitude improves physical </a:t>
            </a:r>
            <a:r>
              <a:rPr lang="en-GB" sz="1200" b="1" i="0" u="none" strike="noStrike" kern="1200" dirty="0">
                <a:solidFill>
                  <a:schemeClr val="tx1"/>
                </a:solidFill>
                <a:effectLst/>
                <a:latin typeface="+mn-lt"/>
                <a:ea typeface="+mn-ea"/>
                <a:cs typeface="+mn-cs"/>
                <a:hlinkClick r:id="rId3"/>
              </a:rPr>
              <a:t>health</a:t>
            </a:r>
            <a:r>
              <a:rPr lang="en-GB" sz="1200" b="1" i="0" u="none" strike="noStrike"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Grateful people experience fewer aches and pains. Not surprisingly, grateful people are also more likely to take care of their health.  They exercise more often and are more likely to attend regular check-ups with their doctors, which is likely to contribute to further longevity.</a:t>
            </a:r>
          </a:p>
          <a:p>
            <a:r>
              <a:rPr lang="en-GB" sz="1200" b="1" i="0" u="none" strike="noStrike" kern="1200" dirty="0">
                <a:solidFill>
                  <a:schemeClr val="tx1"/>
                </a:solidFill>
                <a:effectLst/>
                <a:latin typeface="+mn-lt"/>
                <a:ea typeface="+mn-ea"/>
                <a:cs typeface="+mn-cs"/>
              </a:rPr>
              <a:t>3. Gratitude improves psychological health. </a:t>
            </a:r>
            <a:r>
              <a:rPr lang="en-GB" sz="1200" b="0" i="0" u="none" strike="noStrike" kern="1200" dirty="0">
                <a:solidFill>
                  <a:schemeClr val="tx1"/>
                </a:solidFill>
                <a:effectLst/>
                <a:latin typeface="+mn-lt"/>
                <a:ea typeface="+mn-ea"/>
                <a:cs typeface="+mn-cs"/>
              </a:rPr>
              <a:t>Gratitude reduces a multitude of toxic emotions, ranging from envy and resentment to frustration and regret. </a:t>
            </a:r>
          </a:p>
          <a:p>
            <a:r>
              <a:rPr lang="en-GB" sz="1200" b="1" i="0" u="none" strike="noStrike" kern="1200" dirty="0">
                <a:solidFill>
                  <a:schemeClr val="tx1"/>
                </a:solidFill>
                <a:effectLst/>
                <a:latin typeface="+mn-lt"/>
                <a:ea typeface="+mn-ea"/>
                <a:cs typeface="+mn-cs"/>
              </a:rPr>
              <a:t>4. Gratitude enhances empathy and reduces aggression. </a:t>
            </a:r>
            <a:endParaRPr lang="en-GB" sz="1200" b="0" i="0" u="none" strike="noStrike" kern="1200" dirty="0">
              <a:solidFill>
                <a:schemeClr val="tx1"/>
              </a:solidFill>
              <a:effectLst/>
              <a:latin typeface="+mn-lt"/>
              <a:ea typeface="+mn-ea"/>
              <a:cs typeface="+mn-cs"/>
            </a:endParaRPr>
          </a:p>
          <a:p>
            <a:r>
              <a:rPr lang="en-GB" sz="1200" b="1" i="0" u="none" strike="noStrike" kern="1200" dirty="0">
                <a:solidFill>
                  <a:schemeClr val="tx1"/>
                </a:solidFill>
                <a:effectLst/>
                <a:latin typeface="+mn-lt"/>
                <a:ea typeface="+mn-ea"/>
                <a:cs typeface="+mn-cs"/>
              </a:rPr>
              <a:t>5. Grateful people sleep better.</a:t>
            </a:r>
            <a:r>
              <a:rPr lang="en-GB" sz="1200" b="0" i="0" u="none" strike="noStrike" kern="1200" dirty="0">
                <a:solidFill>
                  <a:schemeClr val="tx1"/>
                </a:solidFill>
                <a:effectLst/>
                <a:latin typeface="+mn-lt"/>
                <a:ea typeface="+mn-ea"/>
                <a:cs typeface="+mn-cs"/>
              </a:rPr>
              <a:t> Writing in a gratitude journal improves sleep, according to a study published in </a:t>
            </a:r>
            <a:r>
              <a:rPr lang="en-GB" sz="1200" b="0" i="1" u="none" strike="noStrike" kern="1200" dirty="0">
                <a:solidFill>
                  <a:schemeClr val="tx1"/>
                </a:solidFill>
                <a:effectLst/>
                <a:latin typeface="+mn-lt"/>
                <a:ea typeface="+mn-ea"/>
                <a:cs typeface="+mn-cs"/>
              </a:rPr>
              <a:t>Applied Psychology:  s</a:t>
            </a:r>
            <a:r>
              <a:rPr lang="en-GB" sz="1200" b="0" i="0" u="none" strike="noStrike" kern="1200" dirty="0">
                <a:solidFill>
                  <a:schemeClr val="tx1"/>
                </a:solidFill>
                <a:effectLst/>
                <a:latin typeface="+mn-lt"/>
                <a:ea typeface="+mn-ea"/>
                <a:cs typeface="+mn-cs"/>
              </a:rPr>
              <a:t>pending just 15 minutes jotting down a few grateful sentiments before bed, can help you sleep better and longer.</a:t>
            </a:r>
          </a:p>
          <a:p>
            <a:r>
              <a:rPr lang="en-GB" sz="1200" b="1" i="0" u="none" strike="noStrike" kern="1200" dirty="0">
                <a:solidFill>
                  <a:schemeClr val="tx1"/>
                </a:solidFill>
                <a:effectLst/>
                <a:latin typeface="+mn-lt"/>
                <a:ea typeface="+mn-ea"/>
                <a:cs typeface="+mn-cs"/>
              </a:rPr>
              <a:t>6. Gratitude improves self-esteem. </a:t>
            </a:r>
            <a:r>
              <a:rPr lang="en-GB" sz="1200" b="0" i="0" u="none" strike="noStrike" kern="1200" dirty="0">
                <a:solidFill>
                  <a:schemeClr val="tx1"/>
                </a:solidFill>
                <a:effectLst/>
                <a:latin typeface="+mn-lt"/>
                <a:ea typeface="+mn-ea"/>
                <a:cs typeface="+mn-cs"/>
              </a:rPr>
              <a:t>Studies have shown that gratitude reduces social comparisons. Rather than becoming resentful toward people who have more money or better jobs – which is a major factor in reduced self-esteem- grateful people are able to appreciate other people’s accomplishments.</a:t>
            </a:r>
          </a:p>
          <a:p>
            <a:r>
              <a:rPr lang="en-GB" sz="1200" b="1" i="0" u="none" strike="noStrike" kern="1200" dirty="0">
                <a:solidFill>
                  <a:schemeClr val="tx1"/>
                </a:solidFill>
                <a:effectLst/>
                <a:latin typeface="+mn-lt"/>
                <a:ea typeface="+mn-ea"/>
                <a:cs typeface="+mn-cs"/>
              </a:rPr>
              <a:t>7. Gratitude increases mental strength. </a:t>
            </a:r>
            <a:r>
              <a:rPr lang="en-GB" sz="1200" b="0" i="0" u="none" strike="noStrike" kern="1200" dirty="0">
                <a:solidFill>
                  <a:schemeClr val="tx1"/>
                </a:solidFill>
                <a:effectLst/>
                <a:latin typeface="+mn-lt"/>
                <a:ea typeface="+mn-ea"/>
                <a:cs typeface="+mn-cs"/>
              </a:rPr>
              <a:t>For years, research has shown gratitude not only reduces stress, but it may also play a major role in overcoming trauma. Recognising all you have to be thankful for – </a:t>
            </a:r>
            <a:r>
              <a:rPr lang="en-GB" sz="1200" b="1" i="0" u="none" strike="noStrike" kern="1200" dirty="0">
                <a:solidFill>
                  <a:schemeClr val="tx1"/>
                </a:solidFill>
                <a:effectLst/>
                <a:latin typeface="+mn-lt"/>
                <a:ea typeface="+mn-ea"/>
                <a:cs typeface="+mn-cs"/>
              </a:rPr>
              <a:t>even during </a:t>
            </a:r>
            <a:r>
              <a:rPr lang="en-GB" sz="1200" b="0" i="0" u="none" strike="noStrike" kern="1200" dirty="0">
                <a:solidFill>
                  <a:schemeClr val="tx1"/>
                </a:solidFill>
                <a:effectLst/>
                <a:latin typeface="+mn-lt"/>
                <a:ea typeface="+mn-ea"/>
                <a:cs typeface="+mn-cs"/>
              </a:rPr>
              <a:t>the worst times of your life – fosters resilience.</a:t>
            </a:r>
          </a:p>
          <a:p>
            <a:endParaRPr lang="en-GB" dirty="0"/>
          </a:p>
          <a:p>
            <a:endParaRPr lang="en-GB" dirty="0"/>
          </a:p>
          <a:p>
            <a:r>
              <a:rPr lang="en-GB" dirty="0"/>
              <a:t>So perhaps today, you can think abut someone that you would like to thank .,… don’t just think about it guys, take action.  And here’s another challenge, do you really count your blessings – I mean really count them. What if you sat down this afternoon and took a few moment to count them …. I bet you would have more than you originally thought and I guarantee, that as you purposefully do this, you will start to feel different. </a:t>
            </a:r>
          </a:p>
          <a:p>
            <a:endParaRPr lang="en-GB" dirty="0"/>
          </a:p>
          <a:p>
            <a:endParaRPr lang="en-GB" dirty="0"/>
          </a:p>
        </p:txBody>
      </p:sp>
      <p:sp>
        <p:nvSpPr>
          <p:cNvPr id="4" name="Slide Number Placeholder 3"/>
          <p:cNvSpPr>
            <a:spLocks noGrp="1"/>
          </p:cNvSpPr>
          <p:nvPr>
            <p:ph type="sldNum" sz="quarter" idx="5"/>
          </p:nvPr>
        </p:nvSpPr>
        <p:spPr/>
        <p:txBody>
          <a:bodyPr/>
          <a:lstStyle/>
          <a:p>
            <a:fld id="{457E59A9-8642-4355-BBEE-3F68101DF998}" type="slidenum">
              <a:rPr lang="en-GB" smtClean="0"/>
              <a:t>10</a:t>
            </a:fld>
            <a:endParaRPr lang="en-GB"/>
          </a:p>
        </p:txBody>
      </p:sp>
    </p:spTree>
    <p:extLst>
      <p:ext uri="{BB962C8B-B14F-4D97-AF65-F5344CB8AC3E}">
        <p14:creationId xmlns:p14="http://schemas.microsoft.com/office/powerpoint/2010/main" val="2209130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second key is KINDNESS.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555555"/>
                </a:solidFill>
                <a:effectLst/>
                <a:latin typeface="Raleway"/>
              </a:rPr>
              <a:t>Kindness is flourishing in the world we live it – especially during the lockdown I have seen so much of it around me. No doubt you have seen local examples of people reaching out, doing both small and big things to show kindness to others.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555555"/>
                </a:solidFill>
                <a:effectLst/>
                <a:latin typeface="Raleway"/>
              </a:rPr>
              <a:t>We have seen it in the dancing eyes of 100-year-old </a:t>
            </a:r>
            <a:r>
              <a:rPr lang="en-GB" b="0" i="0" u="sng" dirty="0">
                <a:solidFill>
                  <a:srgbClr val="578D8D"/>
                </a:solidFill>
                <a:effectLst/>
                <a:latin typeface="&amp;quot"/>
                <a:hlinkClick r:id="rId3"/>
              </a:rPr>
              <a:t>Captain Tom Moore</a:t>
            </a:r>
            <a:r>
              <a:rPr lang="en-GB" b="0" i="0" u="none" strike="noStrike" dirty="0">
                <a:solidFill>
                  <a:srgbClr val="555555"/>
                </a:solidFill>
                <a:effectLst/>
                <a:latin typeface="Raleway"/>
              </a:rPr>
              <a:t>  as he walked his garden to raise money for the NHS and in the numerous community aid groups responding to local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555555"/>
              </a:solidFill>
              <a:effectLst/>
              <a:latin typeface="Ralew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555555"/>
                </a:solidFill>
                <a:effectLst/>
                <a:latin typeface="Raleway"/>
              </a:rPr>
              <a:t>There are 2 elements to kindness I want us to focus on:</a:t>
            </a:r>
          </a:p>
          <a:p>
            <a:endParaRPr lang="en-GB" dirty="0"/>
          </a:p>
          <a:p>
            <a:r>
              <a:rPr lang="en-GB" dirty="0"/>
              <a:t>Firstly – </a:t>
            </a:r>
            <a:r>
              <a:rPr lang="en-GB" b="1" dirty="0"/>
              <a:t>kindness to yourself</a:t>
            </a:r>
            <a:r>
              <a:rPr lang="en-GB" dirty="0"/>
              <a:t>, selfcare is not selfish, it is key to enabling you to be the best version of yourself!  You need to make time to be kind to yourself (this will look different for each of us, but its about finding something that brings us joy and helps recharge our batteries).  And what about that internal dialog. Now don’t sit there and pretend you don’t have one – we all do – yes, even Neil has one! Do you speak to yourself as kindly as you do to others, do you treat yourself with grace and acceptance in the same way you extend this to others? You will never speak to someone as much as you talk to yourself in your head, so chose your words carefully – be kind. </a:t>
            </a:r>
          </a:p>
          <a:p>
            <a:endParaRPr lang="en-GB" dirty="0"/>
          </a:p>
          <a:p>
            <a:r>
              <a:rPr lang="en-GB" dirty="0"/>
              <a:t>The second part of kindness is – </a:t>
            </a:r>
            <a:r>
              <a:rPr lang="en-GB" b="1" dirty="0"/>
              <a:t>kindness to others</a:t>
            </a:r>
            <a:r>
              <a:rPr lang="en-GB" dirty="0"/>
              <a:t>. The impact on the person giving the kindness is immense and we all need to strive to purposefully live our lives in kindness. The good news is that kindness is alive and well today, especially during lockdown.  </a:t>
            </a:r>
            <a:endParaRPr lang="en-GB" b="0" i="0" u="none" strike="noStrike" dirty="0">
              <a:solidFill>
                <a:srgbClr val="555555"/>
              </a:solidFill>
              <a:effectLst/>
              <a:latin typeface="Raleway"/>
            </a:endParaRPr>
          </a:p>
          <a:p>
            <a:endParaRPr lang="en-GB" b="0" i="0" u="none" strike="noStrike" dirty="0">
              <a:solidFill>
                <a:srgbClr val="555555"/>
              </a:solidFill>
              <a:effectLst/>
              <a:latin typeface="Raleway"/>
            </a:endParaRPr>
          </a:p>
          <a:p>
            <a:r>
              <a:rPr lang="en-GB" b="0" i="0" u="none" strike="noStrike" dirty="0">
                <a:solidFill>
                  <a:srgbClr val="555555"/>
                </a:solidFill>
                <a:effectLst/>
                <a:latin typeface="Raleway"/>
              </a:rPr>
              <a:t>Kindness is a superpower that we can engage. Research shows us that it can hep increase our </a:t>
            </a:r>
            <a:r>
              <a:rPr lang="en-GB" b="1" i="0" u="none" strike="noStrike" dirty="0">
                <a:solidFill>
                  <a:srgbClr val="555555"/>
                </a:solidFill>
                <a:effectLst/>
                <a:latin typeface="Raleway"/>
              </a:rPr>
              <a:t>physical and physiological wellbeing </a:t>
            </a:r>
            <a:r>
              <a:rPr lang="en-GB" b="0" i="0" u="none" strike="noStrike" dirty="0">
                <a:solidFill>
                  <a:srgbClr val="555555"/>
                </a:solidFill>
                <a:effectLst/>
                <a:latin typeface="Raleway"/>
              </a:rPr>
              <a:t>– kindness helps us produce Oxytocin, which is the cardio-protective hormone, which protects the heart by lowering blood pressure, oxytocin also reduces the free radicals and inflammation which are know to speed the aging process and acts of kindness are also linked to our collective survival.  From a phycological point of view it increases our sense of belonging, increases our confidence and helps us keep things in perspective.  It creates positive memories that we can draw on in the future. </a:t>
            </a:r>
          </a:p>
          <a:p>
            <a:endParaRPr lang="en-GB" b="0" i="0" u="none" strike="noStrike" dirty="0">
              <a:solidFill>
                <a:srgbClr val="555555"/>
              </a:solidFill>
              <a:effectLst/>
              <a:latin typeface="Raleway"/>
            </a:endParaRPr>
          </a:p>
          <a:p>
            <a:r>
              <a:rPr lang="en-GB" b="0" i="0" u="none" strike="noStrike" dirty="0">
                <a:solidFill>
                  <a:srgbClr val="555555"/>
                </a:solidFill>
                <a:effectLst/>
                <a:latin typeface="Raleway"/>
              </a:rPr>
              <a:t>So kindness, ladies and gentleman is the 2</a:t>
            </a:r>
            <a:r>
              <a:rPr lang="en-GB" b="0" i="0" u="none" strike="noStrike" baseline="30000" dirty="0">
                <a:solidFill>
                  <a:srgbClr val="555555"/>
                </a:solidFill>
                <a:effectLst/>
                <a:latin typeface="Raleway"/>
              </a:rPr>
              <a:t>nd</a:t>
            </a:r>
            <a:r>
              <a:rPr lang="en-GB" b="0" i="0" u="none" strike="noStrike" dirty="0">
                <a:solidFill>
                  <a:srgbClr val="555555"/>
                </a:solidFill>
                <a:effectLst/>
                <a:latin typeface="Raleway"/>
              </a:rPr>
              <a:t> key that can genuinely increase our mental wellbeing and happiness.</a:t>
            </a:r>
          </a:p>
          <a:p>
            <a:endParaRPr lang="en-GB" dirty="0"/>
          </a:p>
          <a:p>
            <a:endParaRPr lang="en-GB" dirty="0"/>
          </a:p>
        </p:txBody>
      </p:sp>
      <p:sp>
        <p:nvSpPr>
          <p:cNvPr id="4" name="Slide Number Placeholder 3"/>
          <p:cNvSpPr>
            <a:spLocks noGrp="1"/>
          </p:cNvSpPr>
          <p:nvPr>
            <p:ph type="sldNum" sz="quarter" idx="5"/>
          </p:nvPr>
        </p:nvSpPr>
        <p:spPr/>
        <p:txBody>
          <a:bodyPr/>
          <a:lstStyle/>
          <a:p>
            <a:fld id="{457E59A9-8642-4355-BBEE-3F68101DF998}" type="slidenum">
              <a:rPr lang="en-GB" smtClean="0"/>
              <a:t>11</a:t>
            </a:fld>
            <a:endParaRPr lang="en-GB"/>
          </a:p>
        </p:txBody>
      </p:sp>
    </p:spTree>
    <p:extLst>
      <p:ext uri="{BB962C8B-B14F-4D97-AF65-F5344CB8AC3E}">
        <p14:creationId xmlns:p14="http://schemas.microsoft.com/office/powerpoint/2010/main" val="1853538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third and final key is SAVOURING - So lets look at Savouring, what is this?  </a:t>
            </a:r>
          </a:p>
          <a:p>
            <a:endParaRPr lang="en-GB" dirty="0"/>
          </a:p>
          <a:p>
            <a:r>
              <a:rPr lang="en-GB" dirty="0"/>
              <a:t>Savouring = </a:t>
            </a:r>
            <a:r>
              <a:rPr lang="en-GB" sz="1200" dirty="0"/>
              <a:t>the act of stepping aside of an experience to review and appreciate it.  Its about being mindful and having a moment of realisation</a:t>
            </a:r>
            <a:endParaRPr lang="en-GB" dirty="0"/>
          </a:p>
          <a:p>
            <a:endParaRPr lang="en-GB" dirty="0"/>
          </a:p>
          <a:p>
            <a:r>
              <a:rPr lang="en-GB" dirty="0"/>
              <a:t>Sometimes this act will come naturally, other times you will need to be purposeful to find moments to savour in every day. Lets look at some of the benefits to our happiness and wellbeing ….</a:t>
            </a:r>
          </a:p>
          <a:p>
            <a:endParaRPr lang="en-GB" dirty="0"/>
          </a:p>
          <a:p>
            <a:pPr marL="171450" indent="-171450">
              <a:buFont typeface="Arial" panose="020B0604020202020204" pitchFamily="34" charset="0"/>
              <a:buChar char="•"/>
            </a:pPr>
            <a:r>
              <a:rPr lang="en-GB" dirty="0"/>
              <a:t>It forces us to actually notice and enjoy.</a:t>
            </a:r>
          </a:p>
          <a:p>
            <a:pPr marL="171450" indent="-171450">
              <a:buFont typeface="Arial" panose="020B0604020202020204" pitchFamily="34" charset="0"/>
              <a:buChar char="•"/>
            </a:pPr>
            <a:r>
              <a:rPr lang="en-GB" dirty="0"/>
              <a:t>It forces us to shift our attention</a:t>
            </a:r>
          </a:p>
          <a:p>
            <a:pPr marL="171450" indent="-171450">
              <a:buFont typeface="Arial" panose="020B0604020202020204" pitchFamily="34" charset="0"/>
              <a:buChar char="•"/>
            </a:pPr>
            <a:r>
              <a:rPr lang="en-GB" dirty="0"/>
              <a:t>If focusses our mind on the experience and as a result we enjoy the experience for longer.</a:t>
            </a:r>
          </a:p>
          <a:p>
            <a:endParaRPr lang="en-GB" dirty="0"/>
          </a:p>
          <a:p>
            <a:r>
              <a:rPr lang="en-GB" dirty="0"/>
              <a:t>The great thing about savouring of course, is that it also benefits others, do you know what I mean …. If you have truly savoured a moment, you will look for someone to tell about it – you’ll share the experience with them, therefore brining yourself happiness all over again and with some luck, you’ll even put a smile on their face.  So suddenly it has a wider much ‘reach’.</a:t>
            </a:r>
          </a:p>
          <a:p>
            <a:endParaRPr lang="en-GB" dirty="0"/>
          </a:p>
          <a:p>
            <a:r>
              <a:rPr lang="en-GB" dirty="0"/>
              <a:t>And here's another fabulous thing about savouring ….. You can actually push ‘play’ in your mind and visualise and relive the moment again and again and again.…. So take a moment now to perhaps think about something that you could replay in your mind……….Something this past week that brought you happiness, something that you really savoured………  You will find the practice of savouring is very,  very powerful and you’ll understand why its truly a superpower and key to mental wellbeing.</a:t>
            </a:r>
          </a:p>
          <a:p>
            <a:endParaRPr lang="en-GB" dirty="0"/>
          </a:p>
        </p:txBody>
      </p:sp>
      <p:sp>
        <p:nvSpPr>
          <p:cNvPr id="4" name="Slide Number Placeholder 3"/>
          <p:cNvSpPr>
            <a:spLocks noGrp="1"/>
          </p:cNvSpPr>
          <p:nvPr>
            <p:ph type="sldNum" sz="quarter" idx="5"/>
          </p:nvPr>
        </p:nvSpPr>
        <p:spPr/>
        <p:txBody>
          <a:bodyPr/>
          <a:lstStyle/>
          <a:p>
            <a:fld id="{457E59A9-8642-4355-BBEE-3F68101DF998}" type="slidenum">
              <a:rPr lang="en-GB" smtClean="0"/>
              <a:t>12</a:t>
            </a:fld>
            <a:endParaRPr lang="en-GB"/>
          </a:p>
        </p:txBody>
      </p:sp>
    </p:spTree>
    <p:extLst>
      <p:ext uri="{BB962C8B-B14F-4D97-AF65-F5344CB8AC3E}">
        <p14:creationId xmlns:p14="http://schemas.microsoft.com/office/powerpoint/2010/main" val="3497108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a quick summary …..</a:t>
            </a:r>
          </a:p>
          <a:p>
            <a:endParaRPr lang="en-GB" dirty="0"/>
          </a:p>
          <a:p>
            <a:r>
              <a:rPr lang="en-GB" dirty="0"/>
              <a:t>All of the keys we have spoken about today can be put into practice, like a physical muscle you will need to purposefully exercise them in order to see growth and strength. We’ve discussed the misconception that some people are just born happier than others – we all have mental as well as physical health and we need to learn to take care of our mental health in a purposeful and productive way.</a:t>
            </a:r>
          </a:p>
          <a:p>
            <a:endParaRPr lang="en-GB" dirty="0"/>
          </a:p>
          <a:p>
            <a:r>
              <a:rPr lang="en-GB" dirty="0"/>
              <a:t>Firstly - Practice gratitude – make this a lifestyle choice.  We know it has long terms positive effects on our personal wellbeing and causes us to focus on the things we have in life rather than the things that are missing.</a:t>
            </a:r>
          </a:p>
          <a:p>
            <a:endParaRPr lang="en-GB" dirty="0"/>
          </a:p>
          <a:p>
            <a:r>
              <a:rPr lang="en-GB" dirty="0"/>
              <a:t>Take time out to be kind to others and to yourself – watch your words and your internal dialog Only you will know when you need time out – but don’t ignore the signs, self care is not selfish!</a:t>
            </a:r>
          </a:p>
          <a:p>
            <a:endParaRPr lang="en-GB" dirty="0"/>
          </a:p>
          <a:p>
            <a:r>
              <a:rPr lang="en-GB" dirty="0"/>
              <a:t>Savour the moment – truly enjoy it – be fully  present – this has lasting effects and remember that you can REPLAY this moments afterwards and share them with friends</a:t>
            </a:r>
          </a:p>
          <a:p>
            <a:endParaRPr lang="en-GB" dirty="0"/>
          </a:p>
        </p:txBody>
      </p:sp>
      <p:sp>
        <p:nvSpPr>
          <p:cNvPr id="4" name="Slide Number Placeholder 3"/>
          <p:cNvSpPr>
            <a:spLocks noGrp="1"/>
          </p:cNvSpPr>
          <p:nvPr>
            <p:ph type="sldNum" sz="quarter" idx="5"/>
          </p:nvPr>
        </p:nvSpPr>
        <p:spPr/>
        <p:txBody>
          <a:bodyPr/>
          <a:lstStyle/>
          <a:p>
            <a:fld id="{CE8DFA15-9915-4DB1-89DB-41010EAB5697}" type="slidenum">
              <a:rPr lang="en-GB" smtClean="0"/>
              <a:t>13</a:t>
            </a:fld>
            <a:endParaRPr lang="en-GB"/>
          </a:p>
        </p:txBody>
      </p:sp>
    </p:spTree>
    <p:extLst>
      <p:ext uri="{BB962C8B-B14F-4D97-AF65-F5344CB8AC3E}">
        <p14:creationId xmlns:p14="http://schemas.microsoft.com/office/powerpoint/2010/main" val="3134429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conclusion, a common misconception is that KNOWING is half the battle – knowing about something without action is fruitless.  Today as you have heard me speak on these 3 keys, you need to determine in your heart to take action or nothing will change in your life! You need to do something with the knowledge you have gained.  </a:t>
            </a:r>
          </a:p>
          <a:p>
            <a:endParaRPr lang="en-GB" dirty="0"/>
          </a:p>
          <a:p>
            <a:r>
              <a:rPr lang="en-GB" dirty="0"/>
              <a:t>So to end out session I want to  pray a prayer of blessing over you and the households that you represent today, so lets pause for a moment and let me pray with you.  </a:t>
            </a:r>
          </a:p>
          <a:p>
            <a:endParaRPr lang="en-GB" dirty="0"/>
          </a:p>
          <a:p>
            <a:r>
              <a:rPr lang="en-GB" dirty="0"/>
              <a:t>Lord, I thank you for blessing us with this time together today, thank you that we have been able to briefly ponder mental wellbeing together.  Thank you that your name is above our struggles – thank you that you are patient and kind toward sus that you understand challenges we face and those moments in our lives where things seem overwhelming.  You sit on your throne, high above the battles we face today and tomorrow and the day after – you are above depression, loneliness, anxiety and fear. You peruse us and have destined us to walk boldly in power, in love and with a sound mind! Your will is that we have healthy minds and that we can experience joy, happiness and peace in our lives.  Thank you that we dwell within the shelter of the most high, that we abide in the shadow of the almighty and that your desire is that we walk in freedom. Truly we cannot comprehend the breadth and length, the high and depth of your love for us. Your have planned a future for us and you have given us hope.  Today may we not only be moved by what we have discussed together, but may we commit to change, to implement these keys in order to walk in freedom. Father, you know our hearts, our thoughts the things that plague our mind and you know them because you experienced them too – so Father, today and bring freedom in the area of our mental wellbeing, be the light in our darkness.  In Jesus name, Amen.</a:t>
            </a:r>
          </a:p>
        </p:txBody>
      </p:sp>
      <p:sp>
        <p:nvSpPr>
          <p:cNvPr id="4" name="Slide Number Placeholder 3"/>
          <p:cNvSpPr>
            <a:spLocks noGrp="1"/>
          </p:cNvSpPr>
          <p:nvPr>
            <p:ph type="sldNum" sz="quarter" idx="5"/>
          </p:nvPr>
        </p:nvSpPr>
        <p:spPr/>
        <p:txBody>
          <a:bodyPr/>
          <a:lstStyle/>
          <a:p>
            <a:fld id="{457E59A9-8642-4355-BBEE-3F68101DF998}" type="slidenum">
              <a:rPr lang="en-GB" smtClean="0"/>
              <a:t>14</a:t>
            </a:fld>
            <a:endParaRPr lang="en-GB"/>
          </a:p>
        </p:txBody>
      </p:sp>
    </p:spTree>
    <p:extLst>
      <p:ext uri="{BB962C8B-B14F-4D97-AF65-F5344CB8AC3E}">
        <p14:creationId xmlns:p14="http://schemas.microsoft.com/office/powerpoint/2010/main" val="106521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68930-3D35-42F0-B15F-1D97AC54FD76}" type="slidenum">
              <a:rPr lang="en-GB" smtClean="0"/>
              <a:t>15</a:t>
            </a:fld>
            <a:endParaRPr lang="en-GB"/>
          </a:p>
        </p:txBody>
      </p:sp>
    </p:spTree>
    <p:extLst>
      <p:ext uri="{BB962C8B-B14F-4D97-AF65-F5344CB8AC3E}">
        <p14:creationId xmlns:p14="http://schemas.microsoft.com/office/powerpoint/2010/main" val="644300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668930-3D35-42F0-B15F-1D97AC54FD76}" type="slidenum">
              <a:rPr lang="en-GB" smtClean="0"/>
              <a:t>23</a:t>
            </a:fld>
            <a:endParaRPr lang="en-GB"/>
          </a:p>
        </p:txBody>
      </p:sp>
    </p:spTree>
    <p:extLst>
      <p:ext uri="{BB962C8B-B14F-4D97-AF65-F5344CB8AC3E}">
        <p14:creationId xmlns:p14="http://schemas.microsoft.com/office/powerpoint/2010/main" val="509086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l">
              <a:defRPr sz="4800"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bg1"/>
                </a:solidFill>
                <a:uFillTx/>
                <a:latin typeface="Arial" panose="020B0604020202020204" pitchFamily="34" charset="0"/>
                <a:cs typeface="Arial" panose="020B0604020202020204" pitchFamily="34" charset="0"/>
              </a:defRPr>
            </a:lvl1pPr>
            <a:lvl2pPr marL="457200" indent="0" algn="ctr">
              <a:buNone/>
              <a:defRPr sz="2000">
                <a:uFillTx/>
              </a:defRPr>
            </a:lvl2pPr>
            <a:lvl3pPr marL="914400" indent="0" algn="ctr">
              <a:buNone/>
              <a:defRPr sz="1800">
                <a:uFillTx/>
              </a:defRPr>
            </a:lvl3pPr>
            <a:lvl4pPr marL="1371600" indent="0" algn="ctr">
              <a:buNone/>
              <a:defRPr sz="1600">
                <a:uFillTx/>
              </a:defRPr>
            </a:lvl4pPr>
            <a:lvl5pPr marL="1828800" indent="0" algn="ctr">
              <a:buNone/>
              <a:defRPr sz="1600">
                <a:uFillTx/>
              </a:defRPr>
            </a:lvl5pPr>
            <a:lvl6pPr marL="2286000" indent="0" algn="ctr">
              <a:buNone/>
              <a:defRPr sz="1600">
                <a:uFillTx/>
              </a:defRPr>
            </a:lvl6pPr>
            <a:lvl7pPr marL="2743200" indent="0" algn="ctr">
              <a:buNone/>
              <a:defRPr sz="1600">
                <a:uFillTx/>
              </a:defRPr>
            </a:lvl7pPr>
            <a:lvl8pPr marL="3200400" indent="0" algn="ctr">
              <a:buNone/>
              <a:defRPr sz="1600">
                <a:uFillTx/>
              </a:defRPr>
            </a:lvl8pPr>
            <a:lvl9pPr marL="3657600" indent="0" algn="ctr">
              <a:buNone/>
              <a:defRPr sz="1600">
                <a:uFillTx/>
              </a:defRPr>
            </a:lvl9pPr>
          </a:lstStyle>
          <a:p>
            <a:r>
              <a:rPr lang="en-US" dirty="0">
                <a:uFillTx/>
              </a:rPr>
              <a:t>Click to edit Master subtitle style</a:t>
            </a:r>
            <a:endParaRPr lang="en-GB" dirty="0">
              <a:uFillTx/>
            </a:endParaRPr>
          </a:p>
        </p:txBody>
      </p:sp>
      <p:grpSp>
        <p:nvGrpSpPr>
          <p:cNvPr id="9" name="Group 8"/>
          <p:cNvGrpSpPr/>
          <p:nvPr userDrawn="1"/>
        </p:nvGrpSpPr>
        <p:grpSpPr>
          <a:xfrm>
            <a:off x="0" y="6288087"/>
            <a:ext cx="12192000" cy="569913"/>
            <a:chOff x="0" y="6288087"/>
            <a:chExt cx="12192000" cy="569913"/>
          </a:xfrm>
        </p:grpSpPr>
        <p:sp>
          <p:nvSpPr>
            <p:cNvPr id="8" name="Rectangle 7"/>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7"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Content Placeholder 2"/>
          <p:cNvSpPr>
            <a:spLocks noGrp="1"/>
          </p:cNvSpPr>
          <p:nvPr>
            <p:ph idx="1"/>
          </p:nvPr>
        </p:nvSpPr>
        <p:spPr/>
        <p:txBody>
          <a:bodyPr/>
          <a:lstStyle>
            <a:lvl1pPr>
              <a:defRPr>
                <a:solidFill>
                  <a:schemeClr val="bg1"/>
                </a:solidFill>
                <a:uFillTx/>
                <a:latin typeface="Arial" panose="020B0604020202020204" pitchFamily="34" charset="0"/>
                <a:cs typeface="Arial" panose="020B0604020202020204" pitchFamily="34" charset="0"/>
              </a:defRPr>
            </a:lvl1pPr>
            <a:lvl2pPr>
              <a:defRPr>
                <a:solidFill>
                  <a:schemeClr val="bg1"/>
                </a:solidFill>
                <a:uFillTx/>
                <a:latin typeface="Arial" panose="020B0604020202020204" pitchFamily="34" charset="0"/>
                <a:cs typeface="Arial" panose="020B0604020202020204" pitchFamily="34" charset="0"/>
              </a:defRPr>
            </a:lvl2pPr>
            <a:lvl3pPr>
              <a:defRPr>
                <a:solidFill>
                  <a:schemeClr val="bg1"/>
                </a:solidFill>
                <a:uFillTx/>
                <a:latin typeface="Arial" panose="020B0604020202020204" pitchFamily="34" charset="0"/>
                <a:cs typeface="Arial" panose="020B0604020202020204" pitchFamily="34" charset="0"/>
              </a:defRPr>
            </a:lvl3pPr>
            <a:lvl4pPr>
              <a:defRPr>
                <a:solidFill>
                  <a:schemeClr val="bg1"/>
                </a:solidFill>
                <a:uFillTx/>
                <a:latin typeface="Arial" panose="020B0604020202020204" pitchFamily="34" charset="0"/>
                <a:cs typeface="Arial" panose="020B0604020202020204" pitchFamily="34" charset="0"/>
              </a:defRPr>
            </a:lvl4pPr>
            <a:lvl5pPr>
              <a:defRPr>
                <a:solidFill>
                  <a:schemeClr val="bg1"/>
                </a:solidFill>
                <a:uFillTx/>
                <a:latin typeface="Arial" panose="020B0604020202020204" pitchFamily="34" charset="0"/>
                <a:cs typeface="Arial" panose="020B0604020202020204" pitchFamily="34" charset="0"/>
              </a:defRPr>
            </a:lvl5p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9" name="Rectangle 8"/>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10"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uFillTx/>
              </a:defRPr>
            </a:lvl1pPr>
          </a:lstStyle>
          <a:p>
            <a:r>
              <a:rPr lang="en-US">
                <a:uFillTx/>
              </a:rPr>
              <a:t>Click to edit Master title style</a:t>
            </a:r>
            <a:endParaRPr lang="en-GB">
              <a:uFillTx/>
            </a:endParaRP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uFillTx/>
              </a:defRPr>
            </a:lvl1pPr>
            <a:lvl2pPr marL="457200" indent="0">
              <a:buNone/>
              <a:defRPr sz="2000">
                <a:solidFill>
                  <a:schemeClr val="tx1">
                    <a:tint val="75000"/>
                  </a:schemeClr>
                </a:solidFill>
                <a:uFillTx/>
              </a:defRPr>
            </a:lvl2pPr>
            <a:lvl3pPr marL="914400" indent="0">
              <a:buNone/>
              <a:defRPr sz="1800">
                <a:solidFill>
                  <a:schemeClr val="tx1">
                    <a:tint val="75000"/>
                  </a:schemeClr>
                </a:solidFill>
                <a:uFillTx/>
              </a:defRPr>
            </a:lvl3pPr>
            <a:lvl4pPr marL="1371600" indent="0">
              <a:buNone/>
              <a:defRPr sz="1600">
                <a:solidFill>
                  <a:schemeClr val="tx1">
                    <a:tint val="75000"/>
                  </a:schemeClr>
                </a:solidFill>
                <a:uFillTx/>
              </a:defRPr>
            </a:lvl4pPr>
            <a:lvl5pPr marL="1828800" indent="0">
              <a:buNone/>
              <a:defRPr sz="1600">
                <a:solidFill>
                  <a:schemeClr val="tx1">
                    <a:tint val="75000"/>
                  </a:schemeClr>
                </a:solidFill>
                <a:uFillTx/>
              </a:defRPr>
            </a:lvl5pPr>
            <a:lvl6pPr marL="2286000" indent="0">
              <a:buNone/>
              <a:defRPr sz="1600">
                <a:solidFill>
                  <a:schemeClr val="tx1">
                    <a:tint val="75000"/>
                  </a:schemeClr>
                </a:solidFill>
                <a:uFillTx/>
              </a:defRPr>
            </a:lvl6pPr>
            <a:lvl7pPr marL="2743200" indent="0">
              <a:buNone/>
              <a:defRPr sz="1600">
                <a:solidFill>
                  <a:schemeClr val="tx1">
                    <a:tint val="75000"/>
                  </a:schemeClr>
                </a:solidFill>
                <a:uFillTx/>
              </a:defRPr>
            </a:lvl7pPr>
            <a:lvl8pPr marL="3200400" indent="0">
              <a:buNone/>
              <a:defRPr sz="1600">
                <a:solidFill>
                  <a:schemeClr val="tx1">
                    <a:tint val="75000"/>
                  </a:schemeClr>
                </a:solidFill>
                <a:uFillTx/>
              </a:defRPr>
            </a:lvl8pPr>
            <a:lvl9pPr marL="3657600" indent="0">
              <a:buNone/>
              <a:defRPr sz="1600">
                <a:solidFill>
                  <a:schemeClr val="tx1">
                    <a:tint val="75000"/>
                  </a:schemeClr>
                </a:solidFill>
                <a:uFillTx/>
              </a:defRPr>
            </a:lvl9pPr>
          </a:lstStyle>
          <a:p>
            <a:pPr lvl="0"/>
            <a:r>
              <a:rPr lang="en-US">
                <a:uFillTx/>
              </a:rPr>
              <a:t>Edit Master text styles</a:t>
            </a:r>
          </a:p>
        </p:txBody>
      </p:sp>
      <p:sp>
        <p:nvSpPr>
          <p:cNvPr id="4" name="Date Placeholder 3"/>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Content Placeholder 2"/>
          <p:cNvSpPr>
            <a:spLocks noGrp="1"/>
          </p:cNvSpPr>
          <p:nvPr>
            <p:ph sz="half" idx="1"/>
          </p:nvPr>
        </p:nvSpPr>
        <p:spPr>
          <a:xfrm>
            <a:off x="838200" y="1825625"/>
            <a:ext cx="5181600" cy="4351338"/>
          </a:xfrm>
        </p:spPr>
        <p:txBody>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grpSp>
        <p:nvGrpSpPr>
          <p:cNvPr id="8" name="Group 7"/>
          <p:cNvGrpSpPr/>
          <p:nvPr userDrawn="1"/>
        </p:nvGrpSpPr>
        <p:grpSpPr>
          <a:xfrm>
            <a:off x="0" y="6288087"/>
            <a:ext cx="12192000" cy="569913"/>
            <a:chOff x="0" y="6288087"/>
            <a:chExt cx="12192000" cy="569913"/>
          </a:xfrm>
        </p:grpSpPr>
        <p:sp>
          <p:nvSpPr>
            <p:cNvPr id="9" name="Rectangle 8"/>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uFillTx/>
              </a:endParaRPr>
            </a:p>
          </p:txBody>
        </p:sp>
        <p:pic>
          <p:nvPicPr>
            <p:cNvPr id="10"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uFillTx/>
              </a:rPr>
              <a:t>Click to edit Master title style</a:t>
            </a:r>
            <a:endParaRPr lang="en-GB">
              <a:uFillTx/>
            </a:endParaRP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7" name="Date Placeholder 6"/>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8" name="Footer Placeholder 7"/>
          <p:cNvSpPr>
            <a:spLocks noGrp="1"/>
          </p:cNvSpPr>
          <p:nvPr>
            <p:ph type="ftr" sz="quarter" idx="11"/>
          </p:nvPr>
        </p:nvSpPr>
        <p:spPr/>
        <p:txBody>
          <a:bodyPr/>
          <a:lstStyle/>
          <a:p>
            <a:endParaRPr lang="en-GB">
              <a:uFillTx/>
            </a:endParaRPr>
          </a:p>
        </p:txBody>
      </p:sp>
      <p:sp>
        <p:nvSpPr>
          <p:cNvPr id="9" name="Slide Number Placeholder 8"/>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lang="en-GB">
              <a:uFillTx/>
            </a:endParaRPr>
          </a:p>
        </p:txBody>
      </p:sp>
      <p:sp>
        <p:nvSpPr>
          <p:cNvPr id="3" name="Date Placeholder 2"/>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4" name="Footer Placeholder 3"/>
          <p:cNvSpPr>
            <a:spLocks noGrp="1"/>
          </p:cNvSpPr>
          <p:nvPr>
            <p:ph type="ftr" sz="quarter" idx="11"/>
          </p:nvPr>
        </p:nvSpPr>
        <p:spPr/>
        <p:txBody>
          <a:bodyPr/>
          <a:lstStyle/>
          <a:p>
            <a:endParaRPr lang="en-GB">
              <a:uFillTx/>
            </a:endParaRPr>
          </a:p>
        </p:txBody>
      </p:sp>
      <p:sp>
        <p:nvSpPr>
          <p:cNvPr id="5" name="Slide Number Placeholder 4"/>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3" name="Footer Placeholder 2"/>
          <p:cNvSpPr>
            <a:spLocks noGrp="1"/>
          </p:cNvSpPr>
          <p:nvPr>
            <p:ph type="ftr" sz="quarter" idx="11"/>
          </p:nvPr>
        </p:nvSpPr>
        <p:spPr/>
        <p:txBody>
          <a:bodyPr/>
          <a:lstStyle/>
          <a:p>
            <a:endParaRPr lang="en-GB">
              <a:uFillTx/>
            </a:endParaRPr>
          </a:p>
        </p:txBody>
      </p:sp>
      <p:sp>
        <p:nvSpPr>
          <p:cNvPr id="4" name="Slide Number Placeholder 3"/>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endParaRPr lang="en-GB">
              <a:uFillTx/>
            </a:endParaRPr>
          </a:p>
        </p:txBody>
      </p:sp>
      <p:sp>
        <p:nvSpPr>
          <p:cNvPr id="3" name="Content Placeholder 2"/>
          <p:cNvSpPr>
            <a:spLocks noGrp="1"/>
          </p:cNvSpPr>
          <p:nvPr>
            <p:ph idx="1"/>
          </p:nvPr>
        </p:nvSpPr>
        <p:spPr>
          <a:xfrm>
            <a:off x="5183188" y="987425"/>
            <a:ext cx="6172200" cy="4873625"/>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6" name="Footer Placeholder 5"/>
          <p:cNvSpPr>
            <a:spLocks noGrp="1"/>
          </p:cNvSpPr>
          <p:nvPr>
            <p:ph type="ftr" sz="quarter" idx="11"/>
          </p:nvPr>
        </p:nvSpPr>
        <p:spPr/>
        <p:txBody>
          <a:bodyPr/>
          <a:lstStyle/>
          <a:p>
            <a:endParaRPr lang="en-GB">
              <a:uFillTx/>
            </a:endParaRPr>
          </a:p>
        </p:txBody>
      </p:sp>
      <p:sp>
        <p:nvSpPr>
          <p:cNvPr id="7" name="Slide Number Placeholder 6"/>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endParaRPr lang="en-GB">
              <a:uFillTx/>
            </a:endParaRP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GB">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6" name="Footer Placeholder 5"/>
          <p:cNvSpPr>
            <a:spLocks noGrp="1"/>
          </p:cNvSpPr>
          <p:nvPr>
            <p:ph type="ftr" sz="quarter" idx="11"/>
          </p:nvPr>
        </p:nvSpPr>
        <p:spPr/>
        <p:txBody>
          <a:bodyPr/>
          <a:lstStyle/>
          <a:p>
            <a:endParaRPr lang="en-GB">
              <a:uFillTx/>
            </a:endParaRPr>
          </a:p>
        </p:txBody>
      </p:sp>
      <p:sp>
        <p:nvSpPr>
          <p:cNvPr id="7" name="Slide Number Placeholder 6"/>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lang="en-GB">
              <a:uFillTx/>
            </a:endParaRPr>
          </a:p>
        </p:txBody>
      </p:sp>
      <p:sp>
        <p:nvSpPr>
          <p:cNvPr id="3" name="Vertical Text Placeholder 2"/>
          <p:cNvSpPr>
            <a:spLocks noGrp="1"/>
          </p:cNvSpPr>
          <p:nvPr>
            <p:ph type="body" orient="vert" idx="1"/>
          </p:nvPr>
        </p:nvSpPr>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Date Placeholder 3"/>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uFillTx/>
              </a:rPr>
              <a:t>Click to edit Master title style</a:t>
            </a:r>
            <a:endParaRPr lang="en-GB">
              <a:uFillTx/>
            </a:endParaRP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Date Placeholder 3"/>
          <p:cNvSpPr>
            <a:spLocks noGrp="1"/>
          </p:cNvSpPr>
          <p:nvPr>
            <p:ph type="dt" sz="half" idx="10"/>
          </p:nvPr>
        </p:nvSpPr>
        <p:spPr/>
        <p:txBody>
          <a:bodyPr/>
          <a:lstStyle/>
          <a:p>
            <a:fld id="{EC3AD6A7-CE39-406F-82EB-91E6FA21E1F8}" type="datetimeFigureOut">
              <a:rPr lang="en-GB" smtClean="0">
                <a:uFillTx/>
              </a:rPr>
              <a:t>26/06/2020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866775"/>
          </a:xfrm>
          <a:prstGeom prst="rect">
            <a:avLst/>
          </a:prstGeom>
        </p:spPr>
        <p:txBody>
          <a:bodyPr vert="horz" lIns="91440" tIns="45720" rIns="91440" bIns="45720" rtlCol="0" anchor="ctr">
            <a:normAutofit/>
          </a:bodyPr>
          <a:lstStyle/>
          <a:p>
            <a:r>
              <a:rPr lang="en-US" dirty="0">
                <a:uFillTx/>
              </a:rPr>
              <a:t>Click to edit Master title style</a:t>
            </a:r>
            <a:endParaRPr lang="en-GB" dirty="0">
              <a:uFillTx/>
            </a:endParaRPr>
          </a:p>
        </p:txBody>
      </p:sp>
      <p:sp>
        <p:nvSpPr>
          <p:cNvPr id="3" name="Text Placeholder 2"/>
          <p:cNvSpPr>
            <a:spLocks noGrp="1"/>
          </p:cNvSpPr>
          <p:nvPr>
            <p:ph type="body" idx="1"/>
          </p:nvPr>
        </p:nvSpPr>
        <p:spPr>
          <a:xfrm>
            <a:off x="838200" y="1431925"/>
            <a:ext cx="10515600" cy="4351338"/>
          </a:xfrm>
          <a:prstGeom prst="rect">
            <a:avLst/>
          </a:prstGeom>
        </p:spPr>
        <p:txBody>
          <a:bodyPr vert="horz" lIns="91440" tIns="45720" rIns="91440" bIns="45720" rtlCol="0">
            <a:normAutofit/>
          </a:body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EC3AD6A7-CE39-406F-82EB-91E6FA21E1F8}" type="datetimeFigureOut">
              <a:rPr lang="en-GB" smtClean="0">
                <a:uFillTx/>
              </a:rPr>
              <a:t>26/06/2020</a:t>
            </a:fld>
            <a:endParaRPr lang="en-GB">
              <a:uFillTx/>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GB">
              <a:uFillTx/>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318476D3-E0E1-4BFE-8ED7-19C4CB950024}" type="slidenum">
              <a:rPr lang="en-GB" smtClean="0">
                <a:uFillTx/>
              </a:rPr>
              <a:t>‹#›</a:t>
            </a:fld>
            <a:endParaRPr lang="en-GB">
              <a:uFillTx/>
            </a:endParaRPr>
          </a:p>
        </p:txBody>
      </p:sp>
      <p:grpSp>
        <p:nvGrpSpPr>
          <p:cNvPr id="7" name="Group 6">
            <a:extLst>
              <a:ext uri="{FF2B5EF4-FFF2-40B4-BE49-F238E27FC236}">
                <a16:creationId xmlns:a16="http://schemas.microsoft.com/office/drawing/2014/main" id="{E09FA9AD-2DE0-4276-B03F-722EEA03E2B9}"/>
              </a:ext>
            </a:extLst>
          </p:cNvPr>
          <p:cNvGrpSpPr/>
          <p:nvPr userDrawn="1"/>
        </p:nvGrpSpPr>
        <p:grpSpPr>
          <a:xfrm>
            <a:off x="0" y="6288087"/>
            <a:ext cx="12192000" cy="569913"/>
            <a:chOff x="0" y="6288087"/>
            <a:chExt cx="12192000" cy="569913"/>
          </a:xfrm>
        </p:grpSpPr>
        <p:sp>
          <p:nvSpPr>
            <p:cNvPr id="8" name="Rectangle 7">
              <a:extLst>
                <a:ext uri="{FF2B5EF4-FFF2-40B4-BE49-F238E27FC236}">
                  <a16:creationId xmlns:a16="http://schemas.microsoft.com/office/drawing/2014/main" id="{B995C2E3-BB9C-4E98-B7F3-1B25088CA234}"/>
                </a:ext>
              </a:extLst>
            </p:cNvPr>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9" name="Picture 2" descr="https://lh3.googleusercontent.com/ljKLGXPsRZP9UfPRCi7l7sqe-5i5hSZX7OzFkLd5zGYSYbcVLFVIj8oenmhIiyu-i4g7kyfgoxAffQ78yjMqf67QMC5s_sKVmGmTWKp5NMN0VMIZLUiyT-Cpv_tBGM4miOrf7Hvp">
              <a:extLst>
                <a:ext uri="{FF2B5EF4-FFF2-40B4-BE49-F238E27FC236}">
                  <a16:creationId xmlns:a16="http://schemas.microsoft.com/office/drawing/2014/main" id="{8A68ED6B-6492-40CF-A168-93369C3D9552}"/>
                </a:ext>
              </a:extLst>
            </p:cNvPr>
            <p:cNvPicPr>
              <a:picLocks noChangeAspect="1" noChangeArrowheads="1"/>
            </p:cNvPicPr>
            <p:nvPr userDrawn="1"/>
          </p:nvPicPr>
          <p:blipFill>
            <a:blip r:embed="rId13"/>
            <a:srcRect/>
            <a:stretch>
              <a:fillRect/>
            </a:stretch>
          </p:blipFill>
          <p:spPr bwMode="auto">
            <a:xfrm>
              <a:off x="10596562" y="6368255"/>
              <a:ext cx="1495425" cy="409575"/>
            </a:xfrm>
            <a:prstGeom prst="rect">
              <a:avLst/>
            </a:prstGeom>
            <a:noFill/>
          </p:spPr>
        </p:pic>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chemeClr val="bg1"/>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97">
          <p15:clr>
            <a:srgbClr val="F26B43"/>
          </p15:clr>
        </p15:guide>
        <p15:guide id="3" orient="horz" pos="2160">
          <p15:clr>
            <a:srgbClr val="F26B43"/>
          </p15:clr>
        </p15:guide>
        <p15:guide id="4" orient="horz" pos="640">
          <p15:clr>
            <a:srgbClr val="F26B43"/>
          </p15:clr>
        </p15:guide>
        <p15:guide id="5" orient="horz" pos="93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074" y="791068"/>
            <a:ext cx="9144000" cy="862013"/>
          </a:xfrm>
        </p:spPr>
        <p:txBody>
          <a:bodyPr>
            <a:normAutofit/>
          </a:bodyPr>
          <a:lstStyle/>
          <a:p>
            <a:r>
              <a:rPr lang="en-GB" sz="4000" dirty="0"/>
              <a:t>Jubilee Connects</a:t>
            </a:r>
            <a:endParaRPr lang="en-GB" sz="4000" dirty="0">
              <a:uFillTx/>
            </a:endParaRPr>
          </a:p>
        </p:txBody>
      </p:sp>
      <p:sp>
        <p:nvSpPr>
          <p:cNvPr id="3" name="Subtitle 2"/>
          <p:cNvSpPr>
            <a:spLocks noGrp="1"/>
          </p:cNvSpPr>
          <p:nvPr>
            <p:ph type="subTitle" idx="1"/>
          </p:nvPr>
        </p:nvSpPr>
        <p:spPr>
          <a:xfrm>
            <a:off x="730074" y="1745156"/>
            <a:ext cx="4912841" cy="4086684"/>
          </a:xfrm>
        </p:spPr>
        <p:txBody>
          <a:bodyPr>
            <a:normAutofit lnSpcReduction="10000"/>
          </a:bodyPr>
          <a:lstStyle/>
          <a:p>
            <a:pPr>
              <a:lnSpc>
                <a:spcPct val="124000"/>
              </a:lnSpc>
            </a:pPr>
            <a:r>
              <a:rPr lang="en-GB" dirty="0">
                <a:uFillTx/>
              </a:rPr>
              <a:t>Welcome to our virtual </a:t>
            </a:r>
            <a:br>
              <a:rPr lang="en-GB" dirty="0">
                <a:uFillTx/>
              </a:rPr>
            </a:br>
            <a:r>
              <a:rPr lang="en-GB" dirty="0">
                <a:uFillTx/>
              </a:rPr>
              <a:t>Sunday gathering!</a:t>
            </a:r>
          </a:p>
          <a:p>
            <a:pPr>
              <a:lnSpc>
                <a:spcPct val="124000"/>
              </a:lnSpc>
            </a:pPr>
            <a:endParaRPr lang="en-GB" dirty="0">
              <a:uFillTx/>
            </a:endParaRPr>
          </a:p>
          <a:p>
            <a:pPr>
              <a:lnSpc>
                <a:spcPct val="124000"/>
              </a:lnSpc>
            </a:pPr>
            <a:r>
              <a:rPr lang="en-GB" sz="1600" b="1" dirty="0"/>
              <a:t>Enjoy the worship!</a:t>
            </a:r>
          </a:p>
          <a:p>
            <a:pPr>
              <a:lnSpc>
                <a:spcPct val="124000"/>
              </a:lnSpc>
            </a:pPr>
            <a:r>
              <a:rPr lang="en-GB" sz="1600" b="1" dirty="0">
                <a:uFillTx/>
              </a:rPr>
              <a:t>We</a:t>
            </a:r>
            <a:r>
              <a:rPr lang="en-GB" sz="1600" b="1" dirty="0"/>
              <a:t>’ll be starting shortly after 1030</a:t>
            </a:r>
          </a:p>
          <a:p>
            <a:pPr>
              <a:lnSpc>
                <a:spcPct val="124000"/>
              </a:lnSpc>
            </a:pPr>
            <a:r>
              <a:rPr lang="en-GB" sz="1600" b="1" dirty="0">
                <a:uFillTx/>
              </a:rPr>
              <a:t>Switch on your video so we can see you!</a:t>
            </a:r>
          </a:p>
          <a:p>
            <a:pPr>
              <a:lnSpc>
                <a:spcPct val="124000"/>
              </a:lnSpc>
            </a:pPr>
            <a:r>
              <a:rPr lang="en-GB" sz="1600" b="1" dirty="0">
                <a:uFillTx/>
              </a:rPr>
              <a:t>Please use a recognisable name onscreen.</a:t>
            </a:r>
          </a:p>
          <a:p>
            <a:pPr>
              <a:lnSpc>
                <a:spcPct val="124000"/>
              </a:lnSpc>
            </a:pPr>
            <a:endParaRPr lang="en-GB" sz="1600" b="1" dirty="0"/>
          </a:p>
          <a:p>
            <a:pPr>
              <a:lnSpc>
                <a:spcPct val="124000"/>
              </a:lnSpc>
            </a:pPr>
            <a:r>
              <a:rPr lang="en-GB" sz="1300" b="1" dirty="0">
                <a:uFillTx/>
              </a:rPr>
              <a:t>You can send us all a message in th</a:t>
            </a:r>
            <a:r>
              <a:rPr lang="en-GB" sz="1300" b="1" dirty="0"/>
              <a:t>e Chat window in Zoom but we’ve muted your voices to save background noise!</a:t>
            </a:r>
            <a:endParaRPr lang="en-GB" sz="1500" b="1" dirty="0">
              <a:uFillTx/>
            </a:endParaRPr>
          </a:p>
        </p:txBody>
      </p:sp>
      <p:pic>
        <p:nvPicPr>
          <p:cNvPr id="1026" name="Picture 2">
            <a:extLst>
              <a:ext uri="{FF2B5EF4-FFF2-40B4-BE49-F238E27FC236}">
                <a16:creationId xmlns:a16="http://schemas.microsoft.com/office/drawing/2014/main" id="{8A227096-B2BE-40CB-AA39-98686660E7A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482B20-A522-F046-B024-C7C4961BE4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8079" y="1534726"/>
            <a:ext cx="10515600" cy="3271092"/>
          </a:xfrm>
        </p:spPr>
      </p:pic>
    </p:spTree>
    <p:extLst>
      <p:ext uri="{BB962C8B-B14F-4D97-AF65-F5344CB8AC3E}">
        <p14:creationId xmlns:p14="http://schemas.microsoft.com/office/powerpoint/2010/main" val="258927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F533D2A8-6D64-AB42-A39B-D3A39F40F13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6005" t="6666" r="46875" b="25186"/>
          <a:stretch/>
        </p:blipFill>
        <p:spPr>
          <a:xfrm>
            <a:off x="3022600" y="389465"/>
            <a:ext cx="6146801" cy="6102579"/>
          </a:xfrm>
        </p:spPr>
      </p:pic>
    </p:spTree>
    <p:extLst>
      <p:ext uri="{BB962C8B-B14F-4D97-AF65-F5344CB8AC3E}">
        <p14:creationId xmlns:p14="http://schemas.microsoft.com/office/powerpoint/2010/main" val="52094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prinkles Birthday Cake | Dr. Oetker">
            <a:extLst>
              <a:ext uri="{FF2B5EF4-FFF2-40B4-BE49-F238E27FC236}">
                <a16:creationId xmlns:a16="http://schemas.microsoft.com/office/drawing/2014/main" id="{66499C29-EB51-4BCE-8099-F240CA793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6096000" cy="571863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D31972-69ED-41A5-8E47-8ACF16500F40}"/>
              </a:ext>
            </a:extLst>
          </p:cNvPr>
          <p:cNvSpPr>
            <a:spLocks noGrp="1"/>
          </p:cNvSpPr>
          <p:nvPr>
            <p:ph type="title"/>
          </p:nvPr>
        </p:nvSpPr>
        <p:spPr>
          <a:xfrm>
            <a:off x="776514" y="354240"/>
            <a:ext cx="4321629" cy="866775"/>
          </a:xfrm>
        </p:spPr>
        <p:txBody>
          <a:bodyPr>
            <a:noAutofit/>
          </a:bodyPr>
          <a:lstStyle/>
          <a:p>
            <a:r>
              <a:rPr lang="en-GB" sz="4000" dirty="0"/>
              <a:t>Happy Birthday!</a:t>
            </a:r>
          </a:p>
        </p:txBody>
      </p:sp>
      <p:sp>
        <p:nvSpPr>
          <p:cNvPr id="3" name="Content Placeholder 2">
            <a:extLst>
              <a:ext uri="{FF2B5EF4-FFF2-40B4-BE49-F238E27FC236}">
                <a16:creationId xmlns:a16="http://schemas.microsoft.com/office/drawing/2014/main" id="{A9339305-0D87-4D1A-BAA8-18ABE815D673}"/>
              </a:ext>
            </a:extLst>
          </p:cNvPr>
          <p:cNvSpPr>
            <a:spLocks noGrp="1"/>
          </p:cNvSpPr>
          <p:nvPr>
            <p:ph idx="1"/>
          </p:nvPr>
        </p:nvSpPr>
        <p:spPr>
          <a:xfrm>
            <a:off x="776514" y="1499054"/>
            <a:ext cx="4445000" cy="1521732"/>
          </a:xfrm>
        </p:spPr>
        <p:txBody>
          <a:bodyPr/>
          <a:lstStyle/>
          <a:p>
            <a:pPr marL="0" indent="0">
              <a:buNone/>
            </a:pPr>
            <a:r>
              <a:rPr lang="en-GB" dirty="0"/>
              <a:t>Who has had a birthday in the last week or has one coming up?</a:t>
            </a:r>
          </a:p>
        </p:txBody>
      </p:sp>
      <p:pic>
        <p:nvPicPr>
          <p:cNvPr id="4" name="Picture 2" descr="Sprinkles Birthday Cake | Dr. Oetker">
            <a:extLst>
              <a:ext uri="{FF2B5EF4-FFF2-40B4-BE49-F238E27FC236}">
                <a16:creationId xmlns:a16="http://schemas.microsoft.com/office/drawing/2014/main" id="{4F72F21F-D7F6-4366-9825-A72E5A825E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96" t="10600" r="15712" b="-10600"/>
          <a:stretch/>
        </p:blipFill>
        <p:spPr bwMode="auto">
          <a:xfrm>
            <a:off x="6096000" y="1221015"/>
            <a:ext cx="6096000" cy="5669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1879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212A6B-0AA8-4540-B99D-1B4E595D598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5073"/>
          <a:stretch/>
        </p:blipFill>
        <p:spPr>
          <a:xfrm>
            <a:off x="0" y="0"/>
            <a:ext cx="12192000" cy="6858000"/>
          </a:xfrm>
        </p:spPr>
      </p:pic>
      <p:sp>
        <p:nvSpPr>
          <p:cNvPr id="2" name="Title 1">
            <a:extLst>
              <a:ext uri="{FF2B5EF4-FFF2-40B4-BE49-F238E27FC236}">
                <a16:creationId xmlns:a16="http://schemas.microsoft.com/office/drawing/2014/main" id="{823637EC-5744-3A46-84AA-2AD4E97C3F9C}"/>
              </a:ext>
            </a:extLst>
          </p:cNvPr>
          <p:cNvSpPr>
            <a:spLocks noGrp="1"/>
          </p:cNvSpPr>
          <p:nvPr>
            <p:ph type="title"/>
          </p:nvPr>
        </p:nvSpPr>
        <p:spPr>
          <a:xfrm>
            <a:off x="1780673" y="585706"/>
            <a:ext cx="8630653" cy="2767096"/>
          </a:xfrm>
        </p:spPr>
        <p:txBody>
          <a:bodyPr>
            <a:noAutofit/>
          </a:bodyPr>
          <a:lstStyle/>
          <a:p>
            <a:pPr algn="ctr"/>
            <a:r>
              <a:rPr lang="en-US" sz="16000" dirty="0">
                <a:latin typeface="Mistral" panose="03090702030407020403" pitchFamily="66" charset="0"/>
                <a:ea typeface="Batang" panose="02030600000101010101" pitchFamily="18" charset="-127"/>
                <a:cs typeface="Apple Chancery" panose="03020702040506060504" pitchFamily="66" charset="-79"/>
              </a:rPr>
              <a:t>F A I T H</a:t>
            </a:r>
          </a:p>
        </p:txBody>
      </p:sp>
    </p:spTree>
    <p:extLst>
      <p:ext uri="{BB962C8B-B14F-4D97-AF65-F5344CB8AC3E}">
        <p14:creationId xmlns:p14="http://schemas.microsoft.com/office/powerpoint/2010/main" val="2010485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482B20-A522-F046-B024-C7C4961BE4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8079" y="1534726"/>
            <a:ext cx="10515600" cy="3271092"/>
          </a:xfrm>
        </p:spPr>
      </p:pic>
    </p:spTree>
    <p:extLst>
      <p:ext uri="{BB962C8B-B14F-4D97-AF65-F5344CB8AC3E}">
        <p14:creationId xmlns:p14="http://schemas.microsoft.com/office/powerpoint/2010/main" val="196145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83D0-184F-1846-B074-608B5E7E9C8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18A3BA7-90E6-3647-B18F-D2AD107617B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2754" b="8054"/>
          <a:stretch/>
        </p:blipFill>
        <p:spPr>
          <a:xfrm>
            <a:off x="2233978" y="-1"/>
            <a:ext cx="7724044" cy="6858001"/>
          </a:xfrm>
        </p:spPr>
      </p:pic>
    </p:spTree>
    <p:extLst>
      <p:ext uri="{BB962C8B-B14F-4D97-AF65-F5344CB8AC3E}">
        <p14:creationId xmlns:p14="http://schemas.microsoft.com/office/powerpoint/2010/main" val="279041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7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32ED65-ADA2-4940-AB5F-8BE6861448D5}"/>
              </a:ext>
            </a:extLst>
          </p:cNvPr>
          <p:cNvPicPr/>
          <p:nvPr/>
        </p:nvPicPr>
        <p:blipFill rotWithShape="1">
          <a:blip r:embed="rId3"/>
          <a:srcRect l="50354" t="25915" r="4277" b="7092"/>
          <a:stretch/>
        </p:blipFill>
        <p:spPr bwMode="auto">
          <a:xfrm>
            <a:off x="987351" y="957486"/>
            <a:ext cx="5947970" cy="494039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
        <p:nvSpPr>
          <p:cNvPr id="3" name="Subtitle 2">
            <a:extLst>
              <a:ext uri="{FF2B5EF4-FFF2-40B4-BE49-F238E27FC236}">
                <a16:creationId xmlns:a16="http://schemas.microsoft.com/office/drawing/2014/main" id="{64BE86D7-06C5-4B52-A318-4D2C7DCC81CA}"/>
              </a:ext>
            </a:extLst>
          </p:cNvPr>
          <p:cNvSpPr>
            <a:spLocks noGrp="1"/>
          </p:cNvSpPr>
          <p:nvPr>
            <p:ph type="subTitle" idx="1"/>
          </p:nvPr>
        </p:nvSpPr>
        <p:spPr>
          <a:xfrm>
            <a:off x="7413676" y="1729021"/>
            <a:ext cx="4121831" cy="3397324"/>
          </a:xfrm>
        </p:spPr>
        <p:txBody>
          <a:bodyPr>
            <a:noAutofit/>
          </a:bodyPr>
          <a:lstStyle/>
          <a:p>
            <a:pPr algn="ctr"/>
            <a:r>
              <a:rPr lang="en-GB" sz="6000" b="1" dirty="0">
                <a:latin typeface="Century Gothic" panose="020B0502020202020204" pitchFamily="34" charset="0"/>
              </a:rPr>
              <a:t>A HEALTHY MIND IN UNUSUAL TIMES</a:t>
            </a:r>
          </a:p>
        </p:txBody>
      </p:sp>
    </p:spTree>
    <p:extLst>
      <p:ext uri="{BB962C8B-B14F-4D97-AF65-F5344CB8AC3E}">
        <p14:creationId xmlns:p14="http://schemas.microsoft.com/office/powerpoint/2010/main" val="1861610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2789-009B-4B9F-8B6B-A12D2B890B24}"/>
              </a:ext>
            </a:extLst>
          </p:cNvPr>
          <p:cNvSpPr>
            <a:spLocks noGrp="1"/>
          </p:cNvSpPr>
          <p:nvPr>
            <p:ph type="title"/>
          </p:nvPr>
        </p:nvSpPr>
        <p:spPr>
          <a:xfrm>
            <a:off x="7758560" y="1602688"/>
            <a:ext cx="4059935" cy="3680244"/>
          </a:xfrm>
        </p:spPr>
        <p:txBody>
          <a:bodyPr>
            <a:noAutofit/>
          </a:bodyPr>
          <a:lstStyle/>
          <a:p>
            <a:pPr algn="ctr"/>
            <a:r>
              <a:rPr lang="en-GB" sz="5000" dirty="0"/>
              <a:t>3 KEYS IN </a:t>
            </a:r>
            <a:br>
              <a:rPr lang="en-GB" sz="5000" dirty="0"/>
            </a:br>
            <a:r>
              <a:rPr lang="en-GB" sz="5000" dirty="0"/>
              <a:t>3 MINUTES</a:t>
            </a:r>
          </a:p>
        </p:txBody>
      </p:sp>
      <p:graphicFrame>
        <p:nvGraphicFramePr>
          <p:cNvPr id="4" name="Content Placeholder 6">
            <a:extLst>
              <a:ext uri="{FF2B5EF4-FFF2-40B4-BE49-F238E27FC236}">
                <a16:creationId xmlns:a16="http://schemas.microsoft.com/office/drawing/2014/main" id="{2D27F5DC-3D7D-4854-BAD3-94DECBB9F013}"/>
              </a:ext>
            </a:extLst>
          </p:cNvPr>
          <p:cNvGraphicFramePr>
            <a:graphicFrameLocks noGrp="1"/>
          </p:cNvGraphicFramePr>
          <p:nvPr>
            <p:ph idx="1"/>
            <p:extLst/>
          </p:nvPr>
        </p:nvGraphicFramePr>
        <p:xfrm>
          <a:off x="607968" y="1270001"/>
          <a:ext cx="6916130" cy="43456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76190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BD944-37BD-426A-97F4-8DC90CDC349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824FDDF8-901A-414D-B860-560273D68D9B}"/>
              </a:ext>
            </a:extLst>
          </p:cNvPr>
          <p:cNvSpPr>
            <a:spLocks noGrp="1"/>
          </p:cNvSpPr>
          <p:nvPr>
            <p:ph idx="1"/>
          </p:nvPr>
        </p:nvSpPr>
        <p:spPr/>
        <p:txBody>
          <a:bodyPr/>
          <a:lstStyle/>
          <a:p>
            <a:endParaRPr lang="en-GB"/>
          </a:p>
        </p:txBody>
      </p:sp>
      <p:pic>
        <p:nvPicPr>
          <p:cNvPr id="4" name="Content Placeholder 5">
            <a:extLst>
              <a:ext uri="{FF2B5EF4-FFF2-40B4-BE49-F238E27FC236}">
                <a16:creationId xmlns:a16="http://schemas.microsoft.com/office/drawing/2014/main" id="{5309D846-F430-4735-861C-E7387B111397}"/>
              </a:ext>
            </a:extLst>
          </p:cNvPr>
          <p:cNvPicPr>
            <a:picLocks noChangeAspect="1"/>
          </p:cNvPicPr>
          <p:nvPr/>
        </p:nvPicPr>
        <p:blipFill rotWithShape="1">
          <a:blip r:embed="rId3"/>
          <a:srcRect l="25"/>
          <a:stretch/>
        </p:blipFill>
        <p:spPr>
          <a:xfrm>
            <a:off x="20" y="10"/>
            <a:ext cx="12188932" cy="6857990"/>
          </a:xfrm>
          <a:prstGeom prst="rect">
            <a:avLst/>
          </a:prstGeom>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36887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75000"/>
          </a:schemeClr>
        </a:solidFill>
        <a:effectLst/>
      </p:bgPr>
    </p:bg>
    <p:spTree>
      <p:nvGrpSpPr>
        <p:cNvPr id="1" name=""/>
        <p:cNvGrpSpPr/>
        <p:nvPr/>
      </p:nvGrpSpPr>
      <p:grpSpPr>
        <a:xfrm>
          <a:off x="0" y="0"/>
          <a:ext cx="0" cy="0"/>
          <a:chOff x="0" y="0"/>
          <a:chExt cx="0" cy="0"/>
        </a:xfrm>
      </p:grpSpPr>
      <p:pic>
        <p:nvPicPr>
          <p:cNvPr id="14" name="Content Placeholder 3">
            <a:extLst>
              <a:ext uri="{FF2B5EF4-FFF2-40B4-BE49-F238E27FC236}">
                <a16:creationId xmlns:a16="http://schemas.microsoft.com/office/drawing/2014/main" id="{5A1A31DA-9B4F-4E75-AF1A-FCCF5AF5F772}"/>
              </a:ext>
            </a:extLst>
          </p:cNvPr>
          <p:cNvPicPr>
            <a:picLocks noChangeAspect="1"/>
          </p:cNvPicPr>
          <p:nvPr/>
        </p:nvPicPr>
        <p:blipFill rotWithShape="1">
          <a:blip r:embed="rId3">
            <a:duotone>
              <a:schemeClr val="bg2">
                <a:shade val="45000"/>
                <a:satMod val="135000"/>
              </a:schemeClr>
              <a:prstClr val="white"/>
            </a:duotone>
            <a:alphaModFix amt="85000"/>
            <a:extLst>
              <a:ext uri="{28A0092B-C50C-407E-A947-70E740481C1C}">
                <a14:useLocalDpi xmlns:a14="http://schemas.microsoft.com/office/drawing/2010/main" val="0"/>
              </a:ext>
            </a:extLst>
          </a:blip>
          <a:srcRect b="37445"/>
          <a:stretch/>
        </p:blipFill>
        <p:spPr>
          <a:xfrm>
            <a:off x="20" y="10"/>
            <a:ext cx="7317920" cy="6857992"/>
          </a:xfrm>
          <a:prstGeom prst="rect">
            <a:avLst/>
          </a:prstGeom>
        </p:spPr>
      </p:pic>
      <p:sp>
        <p:nvSpPr>
          <p:cNvPr id="2" name="Title 1">
            <a:extLst>
              <a:ext uri="{FF2B5EF4-FFF2-40B4-BE49-F238E27FC236}">
                <a16:creationId xmlns:a16="http://schemas.microsoft.com/office/drawing/2014/main" id="{2896B742-2E34-4F91-802F-97FFA537B24F}"/>
              </a:ext>
            </a:extLst>
          </p:cNvPr>
          <p:cNvSpPr>
            <a:spLocks noGrp="1"/>
          </p:cNvSpPr>
          <p:nvPr>
            <p:ph type="title"/>
          </p:nvPr>
        </p:nvSpPr>
        <p:spPr>
          <a:xfrm>
            <a:off x="450036" y="3428991"/>
            <a:ext cx="5280026" cy="2730498"/>
          </a:xfrm>
        </p:spPr>
        <p:txBody>
          <a:bodyPr vert="horz" lIns="91440" tIns="45720" rIns="91440" bIns="45720" rtlCol="0" anchor="b">
            <a:normAutofit/>
          </a:bodyPr>
          <a:lstStyle/>
          <a:p>
            <a:pPr algn="ctr"/>
            <a:r>
              <a:rPr lang="en-US" sz="4800" dirty="0">
                <a:solidFill>
                  <a:schemeClr val="tx1"/>
                </a:solidFill>
              </a:rPr>
              <a:t>KINDNESS</a:t>
            </a:r>
          </a:p>
        </p:txBody>
      </p:sp>
      <p:pic>
        <p:nvPicPr>
          <p:cNvPr id="25" name="Content Placeholder 4">
            <a:extLst>
              <a:ext uri="{FF2B5EF4-FFF2-40B4-BE49-F238E27FC236}">
                <a16:creationId xmlns:a16="http://schemas.microsoft.com/office/drawing/2014/main" id="{E18D35C4-65EA-4EEC-8FB2-715EBA2F6D5A}"/>
              </a:ext>
            </a:extLst>
          </p:cNvPr>
          <p:cNvPicPr>
            <a:picLocks noChangeAspect="1"/>
          </p:cNvPicPr>
          <p:nvPr/>
        </p:nvPicPr>
        <p:blipFill>
          <a:blip r:embed="rId4"/>
          <a:stretch>
            <a:fillRect/>
          </a:stretch>
        </p:blipFill>
        <p:spPr>
          <a:xfrm>
            <a:off x="6180078" y="0"/>
            <a:ext cx="6031589" cy="6857983"/>
          </a:xfrm>
          <a:prstGeom prst="rect">
            <a:avLst/>
          </a:prstGeom>
        </p:spPr>
      </p:pic>
    </p:spTree>
    <p:extLst>
      <p:ext uri="{BB962C8B-B14F-4D97-AF65-F5344CB8AC3E}">
        <p14:creationId xmlns:p14="http://schemas.microsoft.com/office/powerpoint/2010/main" val="423572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75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F3E16C-3C01-48EE-B4DD-940480D9632C}"/>
              </a:ext>
            </a:extLst>
          </p:cNvPr>
          <p:cNvPicPr>
            <a:picLocks noGrp="1" noChangeAspect="1"/>
          </p:cNvPicPr>
          <p:nvPr>
            <p:ph idx="1"/>
          </p:nvPr>
        </p:nvPicPr>
        <p:blipFill rotWithShape="1">
          <a:blip r:embed="rId3">
            <a:alphaModFix amt="70000"/>
            <a:extLst>
              <a:ext uri="{28A0092B-C50C-407E-A947-70E740481C1C}">
                <a14:useLocalDpi xmlns:a14="http://schemas.microsoft.com/office/drawing/2010/main" val="0"/>
              </a:ext>
            </a:extLst>
          </a:blip>
          <a:srcRect t="8945" b="6785"/>
          <a:stretch/>
        </p:blipFill>
        <p:spPr>
          <a:xfrm>
            <a:off x="20" y="10"/>
            <a:ext cx="12191980" cy="6857990"/>
          </a:xfrm>
          <a:prstGeom prst="rect">
            <a:avLst/>
          </a:prstGeom>
        </p:spPr>
      </p:pic>
      <p:sp>
        <p:nvSpPr>
          <p:cNvPr id="2" name="Title 1">
            <a:extLst>
              <a:ext uri="{FF2B5EF4-FFF2-40B4-BE49-F238E27FC236}">
                <a16:creationId xmlns:a16="http://schemas.microsoft.com/office/drawing/2014/main" id="{7A2EADD6-CA4C-47E9-B4DF-28A4C946E7BA}"/>
              </a:ext>
            </a:extLst>
          </p:cNvPr>
          <p:cNvSpPr>
            <a:spLocks noGrp="1"/>
          </p:cNvSpPr>
          <p:nvPr>
            <p:ph type="title"/>
          </p:nvPr>
        </p:nvSpPr>
        <p:spPr>
          <a:xfrm>
            <a:off x="962369" y="2935837"/>
            <a:ext cx="4313016" cy="986335"/>
          </a:xfrm>
        </p:spPr>
        <p:txBody>
          <a:bodyPr vert="horz" lIns="91440" tIns="45720" rIns="91440" bIns="45720" rtlCol="0" anchor="b">
            <a:normAutofit/>
          </a:bodyPr>
          <a:lstStyle/>
          <a:p>
            <a:r>
              <a:rPr lang="en-US" sz="4800" dirty="0">
                <a:solidFill>
                  <a:schemeClr val="tx1"/>
                </a:solidFill>
              </a:rPr>
              <a:t>SAVOURING</a:t>
            </a:r>
          </a:p>
        </p:txBody>
      </p:sp>
    </p:spTree>
    <p:extLst>
      <p:ext uri="{BB962C8B-B14F-4D97-AF65-F5344CB8AC3E}">
        <p14:creationId xmlns:p14="http://schemas.microsoft.com/office/powerpoint/2010/main" val="3293729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B7D2D561-18FA-4F84-AF2E-2DA30F1E7D07}"/>
              </a:ext>
            </a:extLst>
          </p:cNvPr>
          <p:cNvGraphicFramePr>
            <a:graphicFrameLocks noGrp="1"/>
          </p:cNvGraphicFramePr>
          <p:nvPr>
            <p:ph idx="1"/>
            <p:extLst>
              <p:ext uri="{D42A27DB-BD31-4B8C-83A1-F6EECF244321}">
                <p14:modId xmlns:p14="http://schemas.microsoft.com/office/powerpoint/2010/main" val="1596035769"/>
              </p:ext>
            </p:extLst>
          </p:nvPr>
        </p:nvGraphicFramePr>
        <p:xfrm>
          <a:off x="3423138" y="748323"/>
          <a:ext cx="8505627" cy="551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F4EE850-62A7-44D2-9374-48A19F81C607}"/>
              </a:ext>
            </a:extLst>
          </p:cNvPr>
          <p:cNvSpPr txBox="1"/>
          <p:nvPr/>
        </p:nvSpPr>
        <p:spPr>
          <a:xfrm>
            <a:off x="631181" y="2842503"/>
            <a:ext cx="2791957" cy="1323439"/>
          </a:xfrm>
          <a:prstGeom prst="rect">
            <a:avLst/>
          </a:prstGeom>
          <a:noFill/>
        </p:spPr>
        <p:txBody>
          <a:bodyPr wrap="square" rtlCol="0">
            <a:spAutoFit/>
          </a:bodyPr>
          <a:lstStyle/>
          <a:p>
            <a:pPr algn="ctr"/>
            <a:r>
              <a:rPr lang="en-GB" sz="4000" dirty="0"/>
              <a:t>Summary of the 3 KEYS</a:t>
            </a:r>
          </a:p>
        </p:txBody>
      </p:sp>
    </p:spTree>
    <p:extLst>
      <p:ext uri="{BB962C8B-B14F-4D97-AF65-F5344CB8AC3E}">
        <p14:creationId xmlns:p14="http://schemas.microsoft.com/office/powerpoint/2010/main" val="2960578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7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3AA7A4-CBBC-4CD3-A6FC-98F6B750FB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674" y="1168766"/>
            <a:ext cx="5848328" cy="4517833"/>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a:extLst>
              <a:ext uri="{FF2B5EF4-FFF2-40B4-BE49-F238E27FC236}">
                <a16:creationId xmlns:a16="http://schemas.microsoft.com/office/drawing/2014/main" id="{1FC5844C-67DC-4159-9077-9A7B445A9FA5}"/>
              </a:ext>
            </a:extLst>
          </p:cNvPr>
          <p:cNvSpPr>
            <a:spLocks noGrp="1"/>
          </p:cNvSpPr>
          <p:nvPr>
            <p:ph type="title"/>
          </p:nvPr>
        </p:nvSpPr>
        <p:spPr>
          <a:xfrm>
            <a:off x="7359367" y="2250491"/>
            <a:ext cx="3707844" cy="2354384"/>
          </a:xfrm>
        </p:spPr>
        <p:txBody>
          <a:bodyPr vert="horz" lIns="91440" tIns="45720" rIns="91440" bIns="45720" rtlCol="0" anchor="b">
            <a:normAutofit/>
          </a:bodyPr>
          <a:lstStyle/>
          <a:p>
            <a:pPr algn="ctr"/>
            <a:r>
              <a:rPr lang="en-US" sz="5000" dirty="0"/>
              <a:t>BLESSING AND CALL TO ACTION</a:t>
            </a:r>
          </a:p>
        </p:txBody>
      </p:sp>
    </p:spTree>
    <p:extLst>
      <p:ext uri="{BB962C8B-B14F-4D97-AF65-F5344CB8AC3E}">
        <p14:creationId xmlns:p14="http://schemas.microsoft.com/office/powerpoint/2010/main" val="25010857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83D0-184F-1846-B074-608B5E7E9C8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18A3BA7-90E6-3647-B18F-D2AD107617B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2754" b="8054"/>
          <a:stretch/>
        </p:blipFill>
        <p:spPr>
          <a:xfrm>
            <a:off x="2233978" y="-1"/>
            <a:ext cx="7724044" cy="6858001"/>
          </a:xfrm>
        </p:spPr>
      </p:pic>
    </p:spTree>
    <p:extLst>
      <p:ext uri="{BB962C8B-B14F-4D97-AF65-F5344CB8AC3E}">
        <p14:creationId xmlns:p14="http://schemas.microsoft.com/office/powerpoint/2010/main" val="3075940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B87C-2616-44E7-94B4-1AB521B5579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6EC7178-F20D-4BDA-883F-2EA17EE5CD9F}"/>
              </a:ext>
            </a:extLst>
          </p:cNvPr>
          <p:cNvSpPr>
            <a:spLocks noGrp="1"/>
          </p:cNvSpPr>
          <p:nvPr>
            <p:ph idx="1"/>
          </p:nvPr>
        </p:nvSpPr>
        <p:spPr/>
        <p:txBody>
          <a:bodyPr/>
          <a:lstStyle/>
          <a:p>
            <a:endParaRPr lang="en-GB"/>
          </a:p>
        </p:txBody>
      </p:sp>
      <p:pic>
        <p:nvPicPr>
          <p:cNvPr id="5122" name="Picture 2">
            <a:extLst>
              <a:ext uri="{FF2B5EF4-FFF2-40B4-BE49-F238E27FC236}">
                <a16:creationId xmlns:a16="http://schemas.microsoft.com/office/drawing/2014/main" id="{FCC03352-393F-4861-B443-A497CAB327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10" b="-1"/>
          <a:stretch/>
        </p:blipFill>
        <p:spPr bwMode="auto">
          <a:xfrm>
            <a:off x="0" y="0"/>
            <a:ext cx="12192000" cy="631555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8623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08CF-2CE1-4E39-BC48-7E79C2BE9CDA}"/>
              </a:ext>
            </a:extLst>
          </p:cNvPr>
          <p:cNvSpPr>
            <a:spLocks noGrp="1"/>
          </p:cNvSpPr>
          <p:nvPr>
            <p:ph type="title"/>
          </p:nvPr>
        </p:nvSpPr>
        <p:spPr/>
        <p:txBody>
          <a:bodyPr/>
          <a:lstStyle/>
          <a:p>
            <a:r>
              <a:rPr lang="en-GB" dirty="0"/>
              <a:t>Fighting fear with faith</a:t>
            </a:r>
          </a:p>
        </p:txBody>
      </p:sp>
      <p:sp>
        <p:nvSpPr>
          <p:cNvPr id="3" name="Content Placeholder 2">
            <a:extLst>
              <a:ext uri="{FF2B5EF4-FFF2-40B4-BE49-F238E27FC236}">
                <a16:creationId xmlns:a16="http://schemas.microsoft.com/office/drawing/2014/main" id="{1F80FAEA-2022-40FE-990F-CDA45BD9FB83}"/>
              </a:ext>
            </a:extLst>
          </p:cNvPr>
          <p:cNvSpPr>
            <a:spLocks noGrp="1"/>
          </p:cNvSpPr>
          <p:nvPr>
            <p:ph idx="1"/>
          </p:nvPr>
        </p:nvSpPr>
        <p:spPr/>
        <p:txBody>
          <a:bodyPr>
            <a:normAutofit/>
          </a:bodyPr>
          <a:lstStyle/>
          <a:p>
            <a:pPr>
              <a:spcBef>
                <a:spcPts val="0"/>
              </a:spcBef>
              <a:spcAft>
                <a:spcPts val="1800"/>
              </a:spcAft>
            </a:pPr>
            <a:endParaRPr lang="en-GB" sz="2400" dirty="0"/>
          </a:p>
        </p:txBody>
      </p:sp>
      <p:pic>
        <p:nvPicPr>
          <p:cNvPr id="4098" name="Picture 2">
            <a:extLst>
              <a:ext uri="{FF2B5EF4-FFF2-40B4-BE49-F238E27FC236}">
                <a16:creationId xmlns:a16="http://schemas.microsoft.com/office/drawing/2014/main" id="{3E26100B-3A83-42FE-8FFA-3FAAE363D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25" b="3150"/>
          <a:stretch/>
        </p:blipFill>
        <p:spPr bwMode="auto">
          <a:xfrm>
            <a:off x="-2" y="0"/>
            <a:ext cx="12192002" cy="630780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7576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5724F-92C3-DF4D-A242-D9781753B34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3517545-846A-CB48-A611-BE1168E6689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156"/>
          <a:stretch/>
        </p:blipFill>
        <p:spPr>
          <a:xfrm>
            <a:off x="0" y="-38101"/>
            <a:ext cx="12192000" cy="6896101"/>
          </a:xfrm>
        </p:spPr>
      </p:pic>
    </p:spTree>
    <p:extLst>
      <p:ext uri="{BB962C8B-B14F-4D97-AF65-F5344CB8AC3E}">
        <p14:creationId xmlns:p14="http://schemas.microsoft.com/office/powerpoint/2010/main" val="2172425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D65026C-7084-1447-B76D-88DB78F1D3DC}"/>
              </a:ext>
            </a:extLst>
          </p:cNvPr>
          <p:cNvSpPr>
            <a:spLocks noGrp="1"/>
          </p:cNvSpPr>
          <p:nvPr>
            <p:ph sz="half" idx="2"/>
          </p:nvPr>
        </p:nvSpPr>
        <p:spPr>
          <a:xfrm>
            <a:off x="573504" y="2453600"/>
            <a:ext cx="6132095" cy="1382916"/>
          </a:xfrm>
        </p:spPr>
        <p:txBody>
          <a:bodyPr>
            <a:normAutofit fontScale="92500"/>
          </a:bodyPr>
          <a:lstStyle/>
          <a:p>
            <a:pPr marL="0" indent="0" algn="ctr">
              <a:buNone/>
            </a:pPr>
            <a:r>
              <a:rPr lang="en-US" sz="8000" b="1" dirty="0"/>
              <a:t>JOHN’S STORY</a:t>
            </a:r>
          </a:p>
        </p:txBody>
      </p:sp>
      <p:pic>
        <p:nvPicPr>
          <p:cNvPr id="11" name="Content Placeholder 10">
            <a:extLst>
              <a:ext uri="{FF2B5EF4-FFF2-40B4-BE49-F238E27FC236}">
                <a16:creationId xmlns:a16="http://schemas.microsoft.com/office/drawing/2014/main" id="{9E52EAD2-34E5-A543-86CE-ACEBAEF495B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48437" r="7197"/>
          <a:stretch/>
        </p:blipFill>
        <p:spPr>
          <a:xfrm>
            <a:off x="5598696" y="314155"/>
            <a:ext cx="6432883" cy="5661806"/>
          </a:xfrm>
        </p:spPr>
      </p:pic>
    </p:spTree>
    <p:extLst>
      <p:ext uri="{BB962C8B-B14F-4D97-AF65-F5344CB8AC3E}">
        <p14:creationId xmlns:p14="http://schemas.microsoft.com/office/powerpoint/2010/main" val="36935543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5724F-92C3-DF4D-A242-D9781753B34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3517545-846A-CB48-A611-BE1168E6689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156"/>
          <a:stretch/>
        </p:blipFill>
        <p:spPr>
          <a:xfrm>
            <a:off x="0" y="-38101"/>
            <a:ext cx="12192000" cy="6896101"/>
          </a:xfrm>
        </p:spPr>
      </p:pic>
    </p:spTree>
    <p:extLst>
      <p:ext uri="{BB962C8B-B14F-4D97-AF65-F5344CB8AC3E}">
        <p14:creationId xmlns:p14="http://schemas.microsoft.com/office/powerpoint/2010/main" val="2324490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CEDF-B09F-4127-BA19-964DA434944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3C1191B-2779-4980-BF77-CD37BB23685F}"/>
              </a:ext>
            </a:extLst>
          </p:cNvPr>
          <p:cNvSpPr>
            <a:spLocks noGrp="1"/>
          </p:cNvSpPr>
          <p:nvPr>
            <p:ph idx="1"/>
          </p:nvPr>
        </p:nvSpPr>
        <p:spPr/>
        <p:txBody>
          <a:bodyPr/>
          <a:lstStyle/>
          <a:p>
            <a:endParaRPr lang="en-GB"/>
          </a:p>
        </p:txBody>
      </p:sp>
      <p:pic>
        <p:nvPicPr>
          <p:cNvPr id="6146" name="Picture 2">
            <a:extLst>
              <a:ext uri="{FF2B5EF4-FFF2-40B4-BE49-F238E27FC236}">
                <a16:creationId xmlns:a16="http://schemas.microsoft.com/office/drawing/2014/main" id="{B3B248FE-F153-4F5F-8CCF-29502C0FBA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45" t="4767" r="5045" b="2824"/>
          <a:stretch/>
        </p:blipFill>
        <p:spPr bwMode="auto">
          <a:xfrm>
            <a:off x="0" y="0"/>
            <a:ext cx="12192000" cy="633880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1">
            <a:extLst>
              <a:ext uri="{FF2B5EF4-FFF2-40B4-BE49-F238E27FC236}">
                <a16:creationId xmlns:a16="http://schemas.microsoft.com/office/drawing/2014/main" id="{7F70F4FF-131B-4FBD-A4B1-06322E652CC5}"/>
              </a:ext>
            </a:extLst>
          </p:cNvPr>
          <p:cNvSpPr txBox="1">
            <a:spLocks/>
          </p:cNvSpPr>
          <p:nvPr/>
        </p:nvSpPr>
        <p:spPr>
          <a:xfrm>
            <a:off x="6032500" y="690665"/>
            <a:ext cx="5257800" cy="6744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r>
              <a:rPr lang="en-GB" dirty="0">
                <a:solidFill>
                  <a:schemeClr val="tx1"/>
                </a:solidFill>
              </a:rPr>
              <a:t>Announcing…</a:t>
            </a:r>
          </a:p>
        </p:txBody>
      </p:sp>
    </p:spTree>
    <p:extLst>
      <p:ext uri="{BB962C8B-B14F-4D97-AF65-F5344CB8AC3E}">
        <p14:creationId xmlns:p14="http://schemas.microsoft.com/office/powerpoint/2010/main" val="46256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4C823-ED3C-0B49-B95A-19265EEF6769}"/>
              </a:ext>
            </a:extLst>
          </p:cNvPr>
          <p:cNvSpPr>
            <a:spLocks noGrp="1"/>
          </p:cNvSpPr>
          <p:nvPr>
            <p:ph type="title"/>
          </p:nvPr>
        </p:nvSpPr>
        <p:spPr>
          <a:xfrm>
            <a:off x="1175993" y="365125"/>
            <a:ext cx="6235460" cy="1460500"/>
          </a:xfrm>
        </p:spPr>
        <p:txBody>
          <a:bodyPr>
            <a:normAutofit/>
          </a:bodyPr>
          <a:lstStyle/>
          <a:p>
            <a:r>
              <a:rPr lang="en-US" sz="4000" dirty="0">
                <a:latin typeface="+mn-lt"/>
              </a:rPr>
              <a:t>An Interview with </a:t>
            </a:r>
            <a:br>
              <a:rPr lang="en-US" sz="4000" dirty="0">
                <a:latin typeface="+mn-lt"/>
              </a:rPr>
            </a:br>
            <a:r>
              <a:rPr lang="en-US" sz="4000" dirty="0">
                <a:latin typeface="+mn-lt"/>
              </a:rPr>
              <a:t>Jennifer Rees </a:t>
            </a:r>
            <a:r>
              <a:rPr lang="en-US" sz="4000" dirty="0" err="1">
                <a:latin typeface="+mn-lt"/>
              </a:rPr>
              <a:t>Larcombe</a:t>
            </a:r>
            <a:endParaRPr lang="en-US" sz="4000" dirty="0">
              <a:latin typeface="+mn-lt"/>
            </a:endParaRPr>
          </a:p>
        </p:txBody>
      </p:sp>
      <p:sp>
        <p:nvSpPr>
          <p:cNvPr id="3" name="Content Placeholder 2">
            <a:extLst>
              <a:ext uri="{FF2B5EF4-FFF2-40B4-BE49-F238E27FC236}">
                <a16:creationId xmlns:a16="http://schemas.microsoft.com/office/drawing/2014/main" id="{1329FDC4-32CA-FF4E-83A5-A3A444DC5688}"/>
              </a:ext>
            </a:extLst>
          </p:cNvPr>
          <p:cNvSpPr>
            <a:spLocks noGrp="1"/>
          </p:cNvSpPr>
          <p:nvPr>
            <p:ph sz="half" idx="1"/>
          </p:nvPr>
        </p:nvSpPr>
        <p:spPr>
          <a:xfrm>
            <a:off x="1175993" y="2034623"/>
            <a:ext cx="6235460" cy="4158382"/>
          </a:xfrm>
        </p:spPr>
        <p:txBody>
          <a:bodyPr>
            <a:normAutofit/>
          </a:bodyPr>
          <a:lstStyle/>
          <a:p>
            <a:pPr marL="0" indent="0">
              <a:buNone/>
            </a:pPr>
            <a:r>
              <a:rPr lang="en-US" sz="3000" dirty="0"/>
              <a:t>7.30pm Tuesday 30</a:t>
            </a:r>
            <a:r>
              <a:rPr lang="en-US" sz="3000" baseline="30000" dirty="0"/>
              <a:t>th</a:t>
            </a:r>
            <a:r>
              <a:rPr lang="en-US" sz="3000" dirty="0"/>
              <a:t> June</a:t>
            </a:r>
          </a:p>
          <a:p>
            <a:pPr marL="0" indent="0">
              <a:buNone/>
            </a:pPr>
            <a:r>
              <a:rPr lang="en-US" sz="3000" dirty="0"/>
              <a:t>Hosted by Molly</a:t>
            </a:r>
          </a:p>
          <a:p>
            <a:pPr marL="0" indent="0">
              <a:buNone/>
            </a:pPr>
            <a:endParaRPr lang="en-US" sz="1800" dirty="0"/>
          </a:p>
          <a:p>
            <a:pPr marL="0" indent="0">
              <a:buNone/>
            </a:pPr>
            <a:r>
              <a:rPr lang="en-US" sz="3000" dirty="0"/>
              <a:t>Zoom link available by contacting Molly or </a:t>
            </a:r>
            <a:r>
              <a:rPr lang="en-US" sz="3000" dirty="0" err="1"/>
              <a:t>office@jubilee.co</a:t>
            </a:r>
            <a:endParaRPr lang="en-US" sz="3000" dirty="0"/>
          </a:p>
          <a:p>
            <a:pPr marL="0" indent="0">
              <a:buNone/>
            </a:pPr>
            <a:endParaRPr lang="en-US" sz="1800" dirty="0"/>
          </a:p>
          <a:p>
            <a:pPr marL="0" indent="0">
              <a:buNone/>
            </a:pPr>
            <a:r>
              <a:rPr lang="en-US" sz="3000" dirty="0"/>
              <a:t>To learn more about Jennifer go to: </a:t>
            </a:r>
            <a:r>
              <a:rPr lang="en-US" sz="3000" dirty="0" err="1"/>
              <a:t>www.beautyfromashes.co.uk</a:t>
            </a:r>
            <a:endParaRPr lang="en-US" sz="3000" dirty="0"/>
          </a:p>
        </p:txBody>
      </p:sp>
      <p:pic>
        <p:nvPicPr>
          <p:cNvPr id="6" name="Content Placeholder 5">
            <a:extLst>
              <a:ext uri="{FF2B5EF4-FFF2-40B4-BE49-F238E27FC236}">
                <a16:creationId xmlns:a16="http://schemas.microsoft.com/office/drawing/2014/main" id="{01F76384-7AFA-C044-98B2-161CEFA2ED7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11453" y="-1"/>
            <a:ext cx="4780547" cy="6883989"/>
          </a:xfrm>
        </p:spPr>
      </p:pic>
    </p:spTree>
    <p:extLst>
      <p:ext uri="{BB962C8B-B14F-4D97-AF65-F5344CB8AC3E}">
        <p14:creationId xmlns:p14="http://schemas.microsoft.com/office/powerpoint/2010/main" val="819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DAF342-51E7-4983-806F-9659743314FC}"/>
              </a:ext>
            </a:extLst>
          </p:cNvPr>
          <p:cNvSpPr/>
          <p:nvPr/>
        </p:nvSpPr>
        <p:spPr>
          <a:xfrm>
            <a:off x="0" y="6176963"/>
            <a:ext cx="6112329"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77CC7F-BC97-4B81-A668-D401E1DF63C3}"/>
              </a:ext>
            </a:extLst>
          </p:cNvPr>
          <p:cNvSpPr>
            <a:spLocks noGrp="1"/>
          </p:cNvSpPr>
          <p:nvPr>
            <p:ph type="title"/>
          </p:nvPr>
        </p:nvSpPr>
        <p:spPr>
          <a:xfrm>
            <a:off x="1230923" y="278039"/>
            <a:ext cx="9970164" cy="1325563"/>
          </a:xfrm>
        </p:spPr>
        <p:txBody>
          <a:bodyPr anchor="ctr">
            <a:normAutofit/>
          </a:bodyPr>
          <a:lstStyle/>
          <a:p>
            <a:r>
              <a:rPr lang="en-GB" sz="4000" dirty="0">
                <a:latin typeface="+mn-lt"/>
              </a:rPr>
              <a:t>Rutland Woods</a:t>
            </a:r>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1230922" y="1603602"/>
            <a:ext cx="4852065" cy="4260169"/>
          </a:xfrm>
        </p:spPr>
        <p:txBody>
          <a:bodyPr>
            <a:normAutofit/>
          </a:bodyPr>
          <a:lstStyle/>
          <a:p>
            <a:pPr marL="0" indent="0">
              <a:buNone/>
            </a:pPr>
            <a:r>
              <a:rPr lang="en-GB" sz="3000" b="1" dirty="0"/>
              <a:t>Work Party</a:t>
            </a:r>
          </a:p>
          <a:p>
            <a:pPr marL="0" indent="0">
              <a:buNone/>
            </a:pPr>
            <a:r>
              <a:rPr lang="en-GB" sz="3000" b="1" dirty="0"/>
              <a:t>Saturday 4</a:t>
            </a:r>
            <a:r>
              <a:rPr lang="en-GB" sz="3000" b="1" baseline="30000" dirty="0"/>
              <a:t>th</a:t>
            </a:r>
            <a:r>
              <a:rPr lang="en-GB" sz="3000" b="1" dirty="0"/>
              <a:t> July</a:t>
            </a:r>
          </a:p>
          <a:p>
            <a:pPr marL="0" indent="0">
              <a:buNone/>
            </a:pPr>
            <a:r>
              <a:rPr lang="en-GB" sz="3000" b="1" dirty="0"/>
              <a:t>9am – 1pm</a:t>
            </a:r>
          </a:p>
          <a:p>
            <a:pPr marL="0" indent="0">
              <a:buNone/>
            </a:pPr>
            <a:endParaRPr lang="en-GB" sz="3000" dirty="0"/>
          </a:p>
          <a:p>
            <a:pPr marL="0" indent="0">
              <a:buNone/>
            </a:pPr>
            <a:r>
              <a:rPr lang="en-GB" sz="3000" dirty="0"/>
              <a:t>Interested in joining? </a:t>
            </a:r>
          </a:p>
          <a:p>
            <a:pPr marL="0" indent="0">
              <a:buNone/>
            </a:pPr>
            <a:r>
              <a:rPr lang="en-GB" sz="3000" dirty="0"/>
              <a:t>Contact Tim </a:t>
            </a:r>
            <a:r>
              <a:rPr lang="en-GB" sz="3000" dirty="0" err="1"/>
              <a:t>Biddlecombe</a:t>
            </a:r>
            <a:r>
              <a:rPr lang="en-GB" sz="3000" dirty="0"/>
              <a:t> by phone or email</a:t>
            </a:r>
          </a:p>
          <a:p>
            <a:pPr marL="0" indent="0">
              <a:buNone/>
            </a:pPr>
            <a:r>
              <a:rPr lang="en-GB" sz="3000" dirty="0" err="1"/>
              <a:t>tim.biddlecombe@jubilee.co</a:t>
            </a:r>
            <a:endParaRPr lang="en-GB" sz="3000" dirty="0"/>
          </a:p>
        </p:txBody>
      </p:sp>
      <p:pic>
        <p:nvPicPr>
          <p:cNvPr id="6" name="Picture 5">
            <a:extLst>
              <a:ext uri="{FF2B5EF4-FFF2-40B4-BE49-F238E27FC236}">
                <a16:creationId xmlns:a16="http://schemas.microsoft.com/office/drawing/2014/main" id="{40DB2D45-C79D-4B4B-B616-F30988914888}"/>
              </a:ext>
            </a:extLst>
          </p:cNvPr>
          <p:cNvPicPr>
            <a:picLocks noChangeAspect="1"/>
          </p:cNvPicPr>
          <p:nvPr/>
        </p:nvPicPr>
        <p:blipFill rotWithShape="1">
          <a:blip r:embed="rId3">
            <a:extLst>
              <a:ext uri="{28A0092B-C50C-407E-A947-70E740481C1C}">
                <a14:useLocalDpi xmlns:a14="http://schemas.microsoft.com/office/drawing/2010/main" val="0"/>
              </a:ext>
            </a:extLst>
          </a:blip>
          <a:srcRect t="18918" b="5800"/>
          <a:stretch/>
        </p:blipFill>
        <p:spPr>
          <a:xfrm>
            <a:off x="6112329" y="1"/>
            <a:ext cx="6079671" cy="6858000"/>
          </a:xfrm>
          <a:prstGeom prst="rect">
            <a:avLst/>
          </a:prstGeom>
        </p:spPr>
      </p:pic>
    </p:spTree>
    <p:extLst>
      <p:ext uri="{BB962C8B-B14F-4D97-AF65-F5344CB8AC3E}">
        <p14:creationId xmlns:p14="http://schemas.microsoft.com/office/powerpoint/2010/main" val="147203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7CC7F-BC97-4B81-A668-D401E1DF63C3}"/>
              </a:ext>
            </a:extLst>
          </p:cNvPr>
          <p:cNvSpPr>
            <a:spLocks noGrp="1"/>
          </p:cNvSpPr>
          <p:nvPr>
            <p:ph type="title"/>
          </p:nvPr>
        </p:nvSpPr>
        <p:spPr>
          <a:xfrm>
            <a:off x="1063146" y="278039"/>
            <a:ext cx="5526576" cy="1325563"/>
          </a:xfrm>
        </p:spPr>
        <p:txBody>
          <a:bodyPr anchor="ctr">
            <a:normAutofit/>
          </a:bodyPr>
          <a:lstStyle/>
          <a:p>
            <a:r>
              <a:rPr lang="en-GB" sz="4000" dirty="0">
                <a:latin typeface="+mn-lt"/>
              </a:rPr>
              <a:t>Alpha Course</a:t>
            </a:r>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1063146" y="1603602"/>
            <a:ext cx="5397500" cy="5006975"/>
          </a:xfrm>
        </p:spPr>
        <p:txBody>
          <a:bodyPr>
            <a:normAutofit/>
          </a:bodyPr>
          <a:lstStyle/>
          <a:p>
            <a:pPr marL="0" indent="0">
              <a:buNone/>
            </a:pPr>
            <a:r>
              <a:rPr lang="en-GB" sz="3000" dirty="0"/>
              <a:t>Starting week beginning 6</a:t>
            </a:r>
            <a:r>
              <a:rPr lang="en-GB" sz="3000" baseline="30000" dirty="0"/>
              <a:t>th</a:t>
            </a:r>
            <a:r>
              <a:rPr lang="en-GB" sz="3000" dirty="0"/>
              <a:t> July</a:t>
            </a:r>
          </a:p>
          <a:p>
            <a:pPr marL="0" indent="0">
              <a:buNone/>
            </a:pPr>
            <a:r>
              <a:rPr lang="en-GB" sz="3000" dirty="0"/>
              <a:t>Runs for 10 weeks</a:t>
            </a:r>
          </a:p>
          <a:p>
            <a:pPr marL="0" indent="0">
              <a:buNone/>
            </a:pPr>
            <a:endParaRPr lang="en-GB" sz="3000" dirty="0"/>
          </a:p>
          <a:p>
            <a:pPr marL="0" indent="0">
              <a:buNone/>
            </a:pPr>
            <a:r>
              <a:rPr lang="en-GB" sz="3000" dirty="0"/>
              <a:t>For more information or to sign up, contact: </a:t>
            </a:r>
          </a:p>
          <a:p>
            <a:pPr marL="0" indent="0">
              <a:buNone/>
            </a:pPr>
            <a:r>
              <a:rPr lang="en-GB" sz="3000" dirty="0"/>
              <a:t>Emma Wilson</a:t>
            </a:r>
          </a:p>
          <a:p>
            <a:pPr marL="0" indent="0">
              <a:buNone/>
            </a:pPr>
            <a:r>
              <a:rPr lang="en-GB" sz="3000" dirty="0" err="1"/>
              <a:t>office@jubilee.co</a:t>
            </a:r>
            <a:endParaRPr lang="en-GB" sz="3000" b="1" dirty="0"/>
          </a:p>
          <a:p>
            <a:pPr marL="0" indent="0">
              <a:buNone/>
            </a:pPr>
            <a:endParaRPr lang="en-GB" dirty="0"/>
          </a:p>
          <a:p>
            <a:pPr marL="0" indent="0">
              <a:buNone/>
            </a:pPr>
            <a:endParaRPr lang="en-GB" sz="2400" dirty="0"/>
          </a:p>
        </p:txBody>
      </p:sp>
      <p:pic>
        <p:nvPicPr>
          <p:cNvPr id="7" name="Content Placeholder 10">
            <a:extLst>
              <a:ext uri="{FF2B5EF4-FFF2-40B4-BE49-F238E27FC236}">
                <a16:creationId xmlns:a16="http://schemas.microsoft.com/office/drawing/2014/main" id="{C72168B9-41D9-F742-BA2C-1AD9B4ADDC6F}"/>
              </a:ext>
            </a:extLst>
          </p:cNvPr>
          <p:cNvPicPr>
            <a:picLocks noChangeAspect="1"/>
          </p:cNvPicPr>
          <p:nvPr/>
        </p:nvPicPr>
        <p:blipFill rotWithShape="1">
          <a:blip r:embed="rId2">
            <a:extLst>
              <a:ext uri="{28A0092B-C50C-407E-A947-70E740481C1C}">
                <a14:useLocalDpi xmlns:a14="http://schemas.microsoft.com/office/drawing/2010/main" val="0"/>
              </a:ext>
            </a:extLst>
          </a:blip>
          <a:srcRect l="48437" r="8272"/>
          <a:stretch/>
        </p:blipFill>
        <p:spPr>
          <a:xfrm>
            <a:off x="5482077" y="149703"/>
            <a:ext cx="6709923" cy="6052313"/>
          </a:xfrm>
          <a:prstGeom prst="rect">
            <a:avLst/>
          </a:prstGeom>
        </p:spPr>
      </p:pic>
    </p:spTree>
    <p:extLst>
      <p:ext uri="{BB962C8B-B14F-4D97-AF65-F5344CB8AC3E}">
        <p14:creationId xmlns:p14="http://schemas.microsoft.com/office/powerpoint/2010/main" val="361342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482B20-A522-F046-B024-C7C4961BE4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8079" y="1534726"/>
            <a:ext cx="10515600" cy="3271092"/>
          </a:xfrm>
        </p:spPr>
      </p:pic>
    </p:spTree>
    <p:extLst>
      <p:ext uri="{BB962C8B-B14F-4D97-AF65-F5344CB8AC3E}">
        <p14:creationId xmlns:p14="http://schemas.microsoft.com/office/powerpoint/2010/main" val="3279880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1984" y="1380348"/>
            <a:ext cx="8942089" cy="862013"/>
          </a:xfrm>
        </p:spPr>
        <p:txBody>
          <a:bodyPr>
            <a:normAutofit/>
          </a:bodyPr>
          <a:lstStyle/>
          <a:p>
            <a:r>
              <a:rPr lang="en-GB" sz="4000" dirty="0"/>
              <a:t>Jubilee Connects</a:t>
            </a:r>
            <a:endParaRPr lang="en-GB" sz="4000" dirty="0">
              <a:uFillTx/>
            </a:endParaRPr>
          </a:p>
        </p:txBody>
      </p:sp>
      <p:sp>
        <p:nvSpPr>
          <p:cNvPr id="3" name="Subtitle 2"/>
          <p:cNvSpPr>
            <a:spLocks noGrp="1"/>
          </p:cNvSpPr>
          <p:nvPr>
            <p:ph type="subTitle" idx="1"/>
          </p:nvPr>
        </p:nvSpPr>
        <p:spPr>
          <a:xfrm>
            <a:off x="931985" y="2334436"/>
            <a:ext cx="4710930" cy="2847163"/>
          </a:xfrm>
        </p:spPr>
        <p:txBody>
          <a:bodyPr>
            <a:normAutofit/>
          </a:bodyPr>
          <a:lstStyle/>
          <a:p>
            <a:r>
              <a:rPr lang="en-GB" dirty="0">
                <a:uFillTx/>
              </a:rPr>
              <a:t>Goodbye! Stay safe!</a:t>
            </a:r>
          </a:p>
          <a:p>
            <a:endParaRPr lang="en-GB" dirty="0">
              <a:uFillTx/>
            </a:endParaRPr>
          </a:p>
          <a:p>
            <a:r>
              <a:rPr lang="en-GB" sz="1600" b="1" dirty="0"/>
              <a:t>Hold onto Jesus</a:t>
            </a:r>
          </a:p>
          <a:p>
            <a:r>
              <a:rPr lang="en-GB" sz="1600" b="1" dirty="0"/>
              <a:t>Connect with your Home Group</a:t>
            </a:r>
          </a:p>
          <a:p>
            <a:r>
              <a:rPr lang="en-GB" sz="1600" b="1" dirty="0">
                <a:uFillTx/>
              </a:rPr>
              <a:t>Look out for your neighbours</a:t>
            </a:r>
            <a:endParaRPr lang="en-GB" sz="1600" b="1" dirty="0"/>
          </a:p>
          <a:p>
            <a:endParaRPr lang="en-GB" sz="1600" b="1" dirty="0"/>
          </a:p>
        </p:txBody>
      </p:sp>
      <p:pic>
        <p:nvPicPr>
          <p:cNvPr id="1026" name="Picture 2">
            <a:extLst>
              <a:ext uri="{FF2B5EF4-FFF2-40B4-BE49-F238E27FC236}">
                <a16:creationId xmlns:a16="http://schemas.microsoft.com/office/drawing/2014/main" id="{8A227096-B2BE-40CB-AA39-98686660E7A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538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{507E5213-FF2F-9444-8F2F-36ED3F056520}tf10001119</Template>
  <TotalTime>22026</TotalTime>
  <Words>2584</Words>
  <Application>Microsoft Macintosh PowerPoint</Application>
  <PresentationFormat>Widescreen</PresentationFormat>
  <Paragraphs>139</Paragraphs>
  <Slides>26</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Batang</vt:lpstr>
      <vt:lpstr>&amp;quot</vt:lpstr>
      <vt:lpstr>Apple Chancery</vt:lpstr>
      <vt:lpstr>Arial</vt:lpstr>
      <vt:lpstr>Calibri</vt:lpstr>
      <vt:lpstr>Century Gothic</vt:lpstr>
      <vt:lpstr>Mistral</vt:lpstr>
      <vt:lpstr>Raleway</vt:lpstr>
      <vt:lpstr>Office Theme</vt:lpstr>
      <vt:lpstr>Jubilee Connects</vt:lpstr>
      <vt:lpstr>PowerPoint Presentation</vt:lpstr>
      <vt:lpstr>PowerPoint Presentation</vt:lpstr>
      <vt:lpstr>Happy Birthday!</vt:lpstr>
      <vt:lpstr>F A I T H</vt:lpstr>
      <vt:lpstr>PowerPoint Presentation</vt:lpstr>
      <vt:lpstr>PowerPoint Presentation</vt:lpstr>
      <vt:lpstr>PowerPoint Presentation</vt:lpstr>
      <vt:lpstr>3 KEYS IN  3 MINUTES</vt:lpstr>
      <vt:lpstr>PowerPoint Presentation</vt:lpstr>
      <vt:lpstr>KINDNESS</vt:lpstr>
      <vt:lpstr>SAVOURING</vt:lpstr>
      <vt:lpstr>PowerPoint Presentation</vt:lpstr>
      <vt:lpstr>BLESSING AND CALL TO ACTION</vt:lpstr>
      <vt:lpstr>PowerPoint Presentation</vt:lpstr>
      <vt:lpstr>PowerPoint Presentation</vt:lpstr>
      <vt:lpstr>Fighting fear with faith</vt:lpstr>
      <vt:lpstr>PowerPoint Presentation</vt:lpstr>
      <vt:lpstr>PowerPoint Presentation</vt:lpstr>
      <vt:lpstr>PowerPoint Presentation</vt:lpstr>
      <vt:lpstr>PowerPoint Presentation</vt:lpstr>
      <vt:lpstr>An Interview with  Jennifer Rees Larcombe</vt:lpstr>
      <vt:lpstr>Rutland Woods</vt:lpstr>
      <vt:lpstr>Alpha Course</vt:lpstr>
      <vt:lpstr>PowerPoint Presentation</vt:lpstr>
      <vt:lpstr>Jubilee Connects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Jubilee Connects</dc:title>
  <dc:creator>Andy Faulkner</dc:creator>
  <cp:lastModifiedBy>Microsoft Office User</cp:lastModifiedBy>
  <cp:revision>228</cp:revision>
  <dcterms:created xsi:type="dcterms:W3CDTF">2020-03-28T09:51:38Z</dcterms:created>
  <dcterms:modified xsi:type="dcterms:W3CDTF">2020-06-27T10:23:54Z</dcterms:modified>
</cp:coreProperties>
</file>